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0" r:id="rId4"/>
  </p:sldMasterIdLst>
  <p:notesMasterIdLst>
    <p:notesMasterId r:id="rId18"/>
  </p:notesMasterIdLst>
  <p:sldIdLst>
    <p:sldId id="257" r:id="rId5"/>
    <p:sldId id="256" r:id="rId6"/>
    <p:sldId id="258" r:id="rId7"/>
    <p:sldId id="260" r:id="rId8"/>
    <p:sldId id="261" r:id="rId9"/>
    <p:sldId id="262" r:id="rId10"/>
    <p:sldId id="263" r:id="rId11"/>
    <p:sldId id="264" r:id="rId12"/>
    <p:sldId id="266" r:id="rId13"/>
    <p:sldId id="268" r:id="rId14"/>
    <p:sldId id="267" r:id="rId15"/>
    <p:sldId id="265" r:id="rId16"/>
    <p:sldId id="27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834010-2EFC-F401-F647-411FBCA503DA}" v="52" dt="2026-06-14T12:15:43.2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0" autoAdjust="0"/>
    <p:restoredTop sz="94660"/>
  </p:normalViewPr>
  <p:slideViewPr>
    <p:cSldViewPr snapToGrid="0">
      <p:cViewPr varScale="1">
        <p:scale>
          <a:sx n="85" d="100"/>
          <a:sy n="85" d="100"/>
        </p:scale>
        <p:origin x="59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38FF74-F36E-4529-BFA1-BA5DA15DDF8F}" type="datetimeFigureOut">
              <a:rPr lang="en-GB" smtClean="0"/>
              <a:t>15/06/2026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3DD37E-2288-4705-A1DA-055D80D2AFCA}" type="slidenum">
              <a:rPr lang="en-GB" smtClean="0"/>
              <a:t>‹#›</a:t>
            </a:fld>
            <a:endParaRPr lang="en-GB"/>
          </a:p>
        </p:txBody>
      </p:sp>
    </p:spTree>
    <p:extLst>
      <p:ext uri="{BB962C8B-B14F-4D97-AF65-F5344CB8AC3E}">
        <p14:creationId xmlns:p14="http://schemas.microsoft.com/office/powerpoint/2010/main" val="3962702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13DD37E-2288-4705-A1DA-055D80D2AFCA}" type="slidenum">
              <a:rPr lang="en-GB" smtClean="0"/>
              <a:t>2</a:t>
            </a:fld>
            <a:endParaRPr lang="en-GB"/>
          </a:p>
        </p:txBody>
      </p:sp>
    </p:spTree>
    <p:extLst>
      <p:ext uri="{BB962C8B-B14F-4D97-AF65-F5344CB8AC3E}">
        <p14:creationId xmlns:p14="http://schemas.microsoft.com/office/powerpoint/2010/main" val="3991477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13DD37E-2288-4705-A1DA-055D80D2AFCA}" type="slidenum">
              <a:rPr lang="en-GB" smtClean="0"/>
              <a:t>11</a:t>
            </a:fld>
            <a:endParaRPr lang="en-GB"/>
          </a:p>
        </p:txBody>
      </p:sp>
    </p:spTree>
    <p:extLst>
      <p:ext uri="{BB962C8B-B14F-4D97-AF65-F5344CB8AC3E}">
        <p14:creationId xmlns:p14="http://schemas.microsoft.com/office/powerpoint/2010/main" val="964866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13DD37E-2288-4705-A1DA-055D80D2AFCA}" type="slidenum">
              <a:rPr lang="en-GB" smtClean="0"/>
              <a:t>12</a:t>
            </a:fld>
            <a:endParaRPr lang="en-GB"/>
          </a:p>
        </p:txBody>
      </p:sp>
    </p:spTree>
    <p:extLst>
      <p:ext uri="{BB962C8B-B14F-4D97-AF65-F5344CB8AC3E}">
        <p14:creationId xmlns:p14="http://schemas.microsoft.com/office/powerpoint/2010/main" val="2401427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13DD37E-2288-4705-A1DA-055D80D2AFCA}" type="slidenum">
              <a:rPr lang="en-GB" smtClean="0"/>
              <a:t>13</a:t>
            </a:fld>
            <a:endParaRPr lang="en-GB"/>
          </a:p>
        </p:txBody>
      </p:sp>
    </p:spTree>
    <p:extLst>
      <p:ext uri="{BB962C8B-B14F-4D97-AF65-F5344CB8AC3E}">
        <p14:creationId xmlns:p14="http://schemas.microsoft.com/office/powerpoint/2010/main" val="2357927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13DD37E-2288-4705-A1DA-055D80D2AFCA}" type="slidenum">
              <a:rPr lang="en-GB" smtClean="0"/>
              <a:t>3</a:t>
            </a:fld>
            <a:endParaRPr lang="en-GB"/>
          </a:p>
        </p:txBody>
      </p:sp>
    </p:spTree>
    <p:extLst>
      <p:ext uri="{BB962C8B-B14F-4D97-AF65-F5344CB8AC3E}">
        <p14:creationId xmlns:p14="http://schemas.microsoft.com/office/powerpoint/2010/main" val="953125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13DD37E-2288-4705-A1DA-055D80D2AFCA}" type="slidenum">
              <a:rPr lang="en-GB" smtClean="0"/>
              <a:t>4</a:t>
            </a:fld>
            <a:endParaRPr lang="en-GB"/>
          </a:p>
        </p:txBody>
      </p:sp>
    </p:spTree>
    <p:extLst>
      <p:ext uri="{BB962C8B-B14F-4D97-AF65-F5344CB8AC3E}">
        <p14:creationId xmlns:p14="http://schemas.microsoft.com/office/powerpoint/2010/main" val="3617672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13DD37E-2288-4705-A1DA-055D80D2AFCA}" type="slidenum">
              <a:rPr lang="en-GB" smtClean="0"/>
              <a:t>5</a:t>
            </a:fld>
            <a:endParaRPr lang="en-GB"/>
          </a:p>
        </p:txBody>
      </p:sp>
    </p:spTree>
    <p:extLst>
      <p:ext uri="{BB962C8B-B14F-4D97-AF65-F5344CB8AC3E}">
        <p14:creationId xmlns:p14="http://schemas.microsoft.com/office/powerpoint/2010/main" val="3672696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13DD37E-2288-4705-A1DA-055D80D2AFCA}" type="slidenum">
              <a:rPr lang="en-GB" smtClean="0"/>
              <a:t>6</a:t>
            </a:fld>
            <a:endParaRPr lang="en-GB"/>
          </a:p>
        </p:txBody>
      </p:sp>
    </p:spTree>
    <p:extLst>
      <p:ext uri="{BB962C8B-B14F-4D97-AF65-F5344CB8AC3E}">
        <p14:creationId xmlns:p14="http://schemas.microsoft.com/office/powerpoint/2010/main" val="932617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13DD37E-2288-4705-A1DA-055D80D2AFCA}" type="slidenum">
              <a:rPr lang="en-GB" smtClean="0"/>
              <a:t>7</a:t>
            </a:fld>
            <a:endParaRPr lang="en-GB"/>
          </a:p>
        </p:txBody>
      </p:sp>
    </p:spTree>
    <p:extLst>
      <p:ext uri="{BB962C8B-B14F-4D97-AF65-F5344CB8AC3E}">
        <p14:creationId xmlns:p14="http://schemas.microsoft.com/office/powerpoint/2010/main" val="340721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13DD37E-2288-4705-A1DA-055D80D2AFCA}" type="slidenum">
              <a:rPr lang="en-GB" smtClean="0"/>
              <a:t>8</a:t>
            </a:fld>
            <a:endParaRPr lang="en-GB"/>
          </a:p>
        </p:txBody>
      </p:sp>
    </p:spTree>
    <p:extLst>
      <p:ext uri="{BB962C8B-B14F-4D97-AF65-F5344CB8AC3E}">
        <p14:creationId xmlns:p14="http://schemas.microsoft.com/office/powerpoint/2010/main" val="10040982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13DD37E-2288-4705-A1DA-055D80D2AFCA}" type="slidenum">
              <a:rPr lang="en-GB" smtClean="0"/>
              <a:t>9</a:t>
            </a:fld>
            <a:endParaRPr lang="en-GB"/>
          </a:p>
        </p:txBody>
      </p:sp>
    </p:spTree>
    <p:extLst>
      <p:ext uri="{BB962C8B-B14F-4D97-AF65-F5344CB8AC3E}">
        <p14:creationId xmlns:p14="http://schemas.microsoft.com/office/powerpoint/2010/main" val="3075505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13DD37E-2288-4705-A1DA-055D80D2AFCA}" type="slidenum">
              <a:rPr lang="en-GB" smtClean="0"/>
              <a:t>10</a:t>
            </a:fld>
            <a:endParaRPr lang="en-GB"/>
          </a:p>
        </p:txBody>
      </p:sp>
    </p:spTree>
    <p:extLst>
      <p:ext uri="{BB962C8B-B14F-4D97-AF65-F5344CB8AC3E}">
        <p14:creationId xmlns:p14="http://schemas.microsoft.com/office/powerpoint/2010/main" val="2910980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6/15/2026</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14414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6/15/2026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7840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6/15/2026</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56010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dirty="0"/>
              <a:t>Click to edit Master title style</a:t>
            </a:r>
          </a:p>
        </p:txBody>
      </p:sp>
      <p:sp>
        <p:nvSpPr>
          <p:cNvPr id="3" name="Content Placeholder 2"/>
          <p:cNvSpPr>
            <a:spLocks noGrp="1"/>
          </p:cNvSpPr>
          <p:nvPr>
            <p:ph idx="1"/>
          </p:nvPr>
        </p:nvSpPr>
        <p:spPr>
          <a:xfrm>
            <a:off x="581192" y="2180496"/>
            <a:ext cx="11029615" cy="367830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6/15/2026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23697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dirty="0"/>
              <a:t>Click to edit Master title style</a:t>
            </a:r>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6/15/2026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99777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dirty="0"/>
              <a:t>Click to edit Master title style</a:t>
            </a:r>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6/15/2026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03015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dirty="0"/>
              <a:t>Click to edit Master title style</a:t>
            </a:r>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6/15/2026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71867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6/15/2026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12058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36454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dirty="0"/>
              <a:t>Click to edit Master title style</a:t>
            </a:r>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6/15/2026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435182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dirty="0"/>
              <a:t>Click to edit Master title style</a:t>
            </a:r>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82714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a:t>
            </a:r>
          </a:p>
          <a:p>
            <a:pPr lvl="7"/>
            <a:r>
              <a:rPr lang="en-US" dirty="0"/>
              <a:t>Eight</a:t>
            </a:r>
          </a:p>
          <a:p>
            <a:pPr lvl="8"/>
            <a:r>
              <a:rPr lang="en-US" dirty="0"/>
              <a:t>nine</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6/15/2026</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211475778"/>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993F09C6-4F57-4B05-9592-E253D8BC62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879A26B8-6C4E-452B-ADD3-ED324A7AB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B4167E1-E2B0-4192-8DA2-6967DDFF87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14407"/>
            <a:ext cx="5609967"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D03E4FEE-2E6A-44AB-B6BA-C1AD0CD6D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560581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0817EB59-13B3-43DA-9B91-A7CC174A6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4318" y="457200"/>
            <a:ext cx="5600007"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 name="TextBox 1"/>
          <p:cNvSpPr txBox="1"/>
          <p:nvPr/>
        </p:nvSpPr>
        <p:spPr>
          <a:xfrm>
            <a:off x="783387" y="2254102"/>
            <a:ext cx="4947221" cy="3650344"/>
          </a:xfrm>
          <a:prstGeom prst="rect">
            <a:avLst/>
          </a:prstGeom>
        </p:spPr>
        <p:txBody>
          <a:bodyPr vert="horz" lIns="91440" tIns="45720" rIns="91440" bIns="45720" rtlCol="0" anchor="ctr">
            <a:normAutofit/>
          </a:bodyPr>
          <a:lstStyle/>
          <a:p>
            <a:pPr defTabSz="457200">
              <a:spcBef>
                <a:spcPct val="20000"/>
              </a:spcBef>
              <a:spcAft>
                <a:spcPts val="600"/>
              </a:spcAft>
              <a:buClr>
                <a:schemeClr val="accent2"/>
              </a:buClr>
              <a:buSzPct val="92000"/>
              <a:buFont typeface="Wingdings 2" panose="05020102010507070707" pitchFamily="18" charset="2"/>
              <a:buChar char=""/>
            </a:pPr>
            <a:r>
              <a:rPr lang="en-US">
                <a:solidFill>
                  <a:srgbClr val="FFFFFF"/>
                </a:solidFill>
              </a:rPr>
              <a:t>Clutton CE Primary</a:t>
            </a:r>
          </a:p>
          <a:p>
            <a:pPr defTabSz="457200">
              <a:spcBef>
                <a:spcPct val="20000"/>
              </a:spcBef>
              <a:spcAft>
                <a:spcPts val="600"/>
              </a:spcAft>
              <a:buClr>
                <a:schemeClr val="accent2"/>
              </a:buClr>
              <a:buSzPct val="92000"/>
              <a:buFont typeface="Wingdings 2" panose="05020102010507070707" pitchFamily="18" charset="2"/>
              <a:buChar char=""/>
            </a:pPr>
            <a:r>
              <a:rPr lang="en-US">
                <a:solidFill>
                  <a:srgbClr val="FFFFFF"/>
                </a:solidFill>
              </a:rPr>
              <a:t>Nursery Sequential learning </a:t>
            </a:r>
          </a:p>
          <a:p>
            <a:pPr defTabSz="457200">
              <a:spcBef>
                <a:spcPct val="20000"/>
              </a:spcBef>
              <a:spcAft>
                <a:spcPts val="600"/>
              </a:spcAft>
              <a:buClr>
                <a:schemeClr val="accent2"/>
              </a:buClr>
              <a:buSzPct val="92000"/>
              <a:buFont typeface="Wingdings 2" panose="05020102010507070707" pitchFamily="18" charset="2"/>
              <a:buChar char=""/>
            </a:pPr>
            <a:r>
              <a:rPr lang="en-US">
                <a:solidFill>
                  <a:srgbClr val="FFFFFF"/>
                </a:solidFill>
              </a:rPr>
              <a:t>End Point Summary</a:t>
            </a:r>
          </a:p>
          <a:p>
            <a:pPr defTabSz="457200">
              <a:spcBef>
                <a:spcPct val="20000"/>
              </a:spcBef>
              <a:spcAft>
                <a:spcPts val="600"/>
              </a:spcAft>
              <a:buClr>
                <a:schemeClr val="accent2"/>
              </a:buClr>
              <a:buSzPct val="92000"/>
              <a:buFont typeface="Wingdings 2" panose="05020102010507070707" pitchFamily="18" charset="2"/>
              <a:buChar char=""/>
            </a:pPr>
            <a:r>
              <a:rPr lang="en-US">
                <a:solidFill>
                  <a:srgbClr val="FFFFFF"/>
                </a:solidFill>
              </a:rPr>
              <a:t>Nursery to Reception Bridge </a:t>
            </a:r>
          </a:p>
        </p:txBody>
      </p:sp>
      <p:pic>
        <p:nvPicPr>
          <p:cNvPr id="3" name="Picture 2" descr="A logo for a church&#10;&#10;AI-generated content may be incorrect.">
            <a:extLst>
              <a:ext uri="{FF2B5EF4-FFF2-40B4-BE49-F238E27FC236}">
                <a16:creationId xmlns:a16="http://schemas.microsoft.com/office/drawing/2014/main" id="{577B0993-8600-51FE-2233-0CEF9C37A017}"/>
              </a:ext>
            </a:extLst>
          </p:cNvPr>
          <p:cNvPicPr>
            <a:picLocks noChangeAspect="1"/>
          </p:cNvPicPr>
          <p:nvPr/>
        </p:nvPicPr>
        <p:blipFill>
          <a:blip r:embed="rId2"/>
          <a:stretch>
            <a:fillRect/>
          </a:stretch>
        </p:blipFill>
        <p:spPr>
          <a:xfrm>
            <a:off x="7491780" y="1797192"/>
            <a:ext cx="3697869" cy="3442053"/>
          </a:xfrm>
          <a:prstGeom prst="rect">
            <a:avLst/>
          </a:prstGeom>
        </p:spPr>
      </p:pic>
    </p:spTree>
    <p:extLst>
      <p:ext uri="{BB962C8B-B14F-4D97-AF65-F5344CB8AC3E}">
        <p14:creationId xmlns:p14="http://schemas.microsoft.com/office/powerpoint/2010/main" val="47691058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164603620"/>
              </p:ext>
            </p:extLst>
          </p:nvPr>
        </p:nvGraphicFramePr>
        <p:xfrm>
          <a:off x="469232" y="1863865"/>
          <a:ext cx="11334350" cy="4765745"/>
        </p:xfrm>
        <a:graphic>
          <a:graphicData uri="http://schemas.openxmlformats.org/drawingml/2006/table">
            <a:tbl>
              <a:tblPr firstRow="1" firstCol="1" bandRow="1">
                <a:tableStyleId>{5C22544A-7EE6-4342-B048-85BDC9FD1C3A}</a:tableStyleId>
              </a:tblPr>
              <a:tblGrid>
                <a:gridCol w="226052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3240742">
                  <a:extLst>
                    <a:ext uri="{9D8B030D-6E8A-4147-A177-3AD203B41FA5}">
                      <a16:colId xmlns:a16="http://schemas.microsoft.com/office/drawing/2014/main" val="20002"/>
                    </a:ext>
                  </a:extLst>
                </a:gridCol>
                <a:gridCol w="3089888">
                  <a:extLst>
                    <a:ext uri="{9D8B030D-6E8A-4147-A177-3AD203B41FA5}">
                      <a16:colId xmlns:a16="http://schemas.microsoft.com/office/drawing/2014/main" val="20003"/>
                    </a:ext>
                  </a:extLst>
                </a:gridCol>
              </a:tblGrid>
              <a:tr h="268155">
                <a:tc gridSpan="3">
                  <a:txBody>
                    <a:bodyPr/>
                    <a:lstStyle/>
                    <a:p>
                      <a:pPr algn="ctr"/>
                      <a:r>
                        <a:rPr lang="en-GB" dirty="0"/>
                        <a:t>                     Sequential Learning </a:t>
                      </a:r>
                    </a:p>
                  </a:txBody>
                  <a:tcPr marL="50748" marR="50748" marT="0" marB="0" anchor="ctr"/>
                </a:tc>
                <a:tc hMerge="1">
                  <a:txBody>
                    <a:bodyPr/>
                    <a:lstStyle/>
                    <a:p>
                      <a:endParaRPr lang="en-GB" dirty="0"/>
                    </a:p>
                  </a:txBody>
                  <a:tcPr marL="50748" marR="50748" marT="0" marB="0" anchor="ctr"/>
                </a:tc>
                <a:tc hMerge="1">
                  <a:txBody>
                    <a:bodyPr/>
                    <a:lstStyle/>
                    <a:p>
                      <a:endParaRPr lang="en-GB" dirty="0"/>
                    </a:p>
                  </a:txBody>
                  <a:tcPr marL="50748" marR="50748" marT="0" marB="0" anchor="ctr"/>
                </a:tc>
                <a:tc>
                  <a:txBody>
                    <a:bodyPr/>
                    <a:lstStyle/>
                    <a:p>
                      <a:pPr algn="ctr"/>
                      <a:r>
                        <a:rPr lang="en-GB" dirty="0"/>
                        <a:t>End Points </a:t>
                      </a:r>
                    </a:p>
                  </a:txBody>
                  <a:tcPr marL="50748" marR="50748" marT="0" marB="0" anchor="ctr"/>
                </a:tc>
                <a:extLst>
                  <a:ext uri="{0D108BD9-81ED-4DB2-BD59-A6C34878D82A}">
                    <a16:rowId xmlns:a16="http://schemas.microsoft.com/office/drawing/2014/main" val="10000"/>
                  </a:ext>
                </a:extLst>
              </a:tr>
              <a:tr h="655489">
                <a:tc>
                  <a:txBody>
                    <a:bodyPr/>
                    <a:lstStyle/>
                    <a:p>
                      <a:r>
                        <a:rPr lang="en-GB" sz="1100" b="0" dirty="0">
                          <a:solidFill>
                            <a:schemeClr val="tx1"/>
                          </a:solidFill>
                        </a:rPr>
                        <a:t>Combine objects like stacking blocks and cups. Put objects inside others and take them out again.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Children know that objects can be counted. Children start to know and remember numbers to 5. </a:t>
                      </a:r>
                    </a:p>
                    <a:p>
                      <a:endParaRPr lang="en-GB" sz="1100" dirty="0"/>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Children begin to understand the numerousness on number (the oneness of one, the twoness of 2 etc.). Children understand that a group of objects can be represented by a number. </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Fast recognition of up to 3 objects, without having to count them individually (‘</a:t>
                      </a:r>
                      <a:r>
                        <a:rPr lang="en-GB" sz="1100" dirty="0" err="1"/>
                        <a:t>subitising</a:t>
                      </a:r>
                      <a:r>
                        <a:rPr lang="en-GB" sz="1100" dirty="0"/>
                        <a:t>’). </a:t>
                      </a:r>
                    </a:p>
                    <a:p>
                      <a:endParaRPr lang="en-GB" sz="1100" dirty="0"/>
                    </a:p>
                  </a:txBody>
                  <a:tcPr marL="50748" marR="50748" marT="0" marB="0">
                    <a:solidFill>
                      <a:schemeClr val="accent2"/>
                    </a:solidFill>
                  </a:tcPr>
                </a:tc>
                <a:extLst>
                  <a:ext uri="{0D108BD9-81ED-4DB2-BD59-A6C34878D82A}">
                    <a16:rowId xmlns:a16="http://schemas.microsoft.com/office/drawing/2014/main" val="10001"/>
                  </a:ext>
                </a:extLst>
              </a:tr>
              <a:tr h="535748">
                <a:tc>
                  <a:txBody>
                    <a:bodyPr/>
                    <a:lstStyle/>
                    <a:p>
                      <a:r>
                        <a:rPr lang="en-GB" sz="1100" b="0" dirty="0">
                          <a:solidFill>
                            <a:schemeClr val="tx1"/>
                          </a:solidFill>
                        </a:rPr>
                        <a:t>Children count in every-day contexts, sometimes skipping numbers – ‘1-2-3-5’.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Children can say 1-5 in order. Children know that numbers exist beyond 5. </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Children know</a:t>
                      </a:r>
                      <a:r>
                        <a:rPr lang="en-GB" sz="1100" baseline="0" dirty="0"/>
                        <a:t> numbers beyond 5, sometimes skipping numbers 5,6,7,9</a:t>
                      </a:r>
                      <a:endParaRPr lang="en-GB" sz="1100" dirty="0"/>
                    </a:p>
                    <a:p>
                      <a:endParaRPr lang="en-GB" sz="1100" dirty="0"/>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Recite number</a:t>
                      </a:r>
                      <a:r>
                        <a:rPr lang="en-GB" sz="1100" baseline="0" dirty="0"/>
                        <a:t> accurately to </a:t>
                      </a:r>
                      <a:r>
                        <a:rPr lang="en-GB" sz="1100" dirty="0"/>
                        <a:t>10.</a:t>
                      </a:r>
                    </a:p>
                    <a:p>
                      <a:endParaRPr lang="en-GB" sz="1100" dirty="0"/>
                    </a:p>
                  </a:txBody>
                  <a:tcPr marL="50748" marR="50748" marT="0" marB="0">
                    <a:solidFill>
                      <a:schemeClr val="accent2"/>
                    </a:solidFill>
                  </a:tcPr>
                </a:tc>
                <a:extLst>
                  <a:ext uri="{0D108BD9-81ED-4DB2-BD59-A6C34878D82A}">
                    <a16:rowId xmlns:a16="http://schemas.microsoft.com/office/drawing/2014/main" val="10002"/>
                  </a:ext>
                </a:extLst>
              </a:tr>
              <a:tr h="655489">
                <a:tc>
                  <a:txBody>
                    <a:bodyPr/>
                    <a:lstStyle/>
                    <a:p>
                      <a:r>
                        <a:rPr lang="en-GB" sz="1100" b="0" dirty="0">
                          <a:solidFill>
                            <a:schemeClr val="tx1"/>
                          </a:solidFill>
                        </a:rPr>
                        <a:t>Develop counting-like behaviour, such as making sounds, pointing or saying some numbers in sequence.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know that objects can be counted and practice</a:t>
                      </a:r>
                      <a:r>
                        <a:rPr lang="en-GB" sz="1100" b="0" baseline="0" dirty="0">
                          <a:solidFill>
                            <a:schemeClr val="tx1"/>
                          </a:solidFill>
                        </a:rPr>
                        <a:t> counting with their key worker</a:t>
                      </a:r>
                      <a:r>
                        <a:rPr lang="en-GB" sz="1100" b="0" dirty="0">
                          <a:solidFill>
                            <a:schemeClr val="tx1"/>
                          </a:solidFill>
                        </a:rPr>
                        <a:t>. </a:t>
                      </a:r>
                    </a:p>
                    <a:p>
                      <a:endParaRPr lang="en-GB" sz="1100" b="0" dirty="0">
                        <a:solidFill>
                          <a:schemeClr val="tx1"/>
                        </a:solidFill>
                      </a:endParaRP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start to count objects 0-3 in their play using one to one correspondence.</a:t>
                      </a:r>
                    </a:p>
                    <a:p>
                      <a:endParaRPr lang="en-GB" sz="1100" b="0" dirty="0">
                        <a:solidFill>
                          <a:schemeClr val="tx1"/>
                        </a:solidFill>
                      </a:endParaRPr>
                    </a:p>
                  </a:txBody>
                  <a:tcPr marL="50748" marR="50748" marT="0" marB="0">
                    <a:solidFill>
                      <a:schemeClr val="accent2">
                        <a:lumMod val="40000"/>
                        <a:lumOff val="60000"/>
                      </a:schemeClr>
                    </a:solidFill>
                  </a:tcPr>
                </a:tc>
                <a:tc>
                  <a:txBody>
                    <a:bodyPr/>
                    <a:lstStyle/>
                    <a:p>
                      <a:r>
                        <a:rPr lang="en-GB" sz="1100" b="0" baseline="0" dirty="0">
                          <a:solidFill>
                            <a:schemeClr val="tx1"/>
                          </a:solidFill>
                        </a:rPr>
                        <a:t>Say one number for each item, in order, 1,2,3,4,5</a:t>
                      </a:r>
                      <a:endParaRPr lang="en-GB" sz="1100" b="0" dirty="0">
                        <a:solidFill>
                          <a:schemeClr val="tx1"/>
                        </a:solidFill>
                      </a:endParaRPr>
                    </a:p>
                  </a:txBody>
                  <a:tcPr marL="50748" marR="50748" marT="0" marB="0">
                    <a:solidFill>
                      <a:schemeClr val="accent2"/>
                    </a:solidFill>
                  </a:tcPr>
                </a:tc>
                <a:extLst>
                  <a:ext uri="{0D108BD9-81ED-4DB2-BD59-A6C34878D82A}">
                    <a16:rowId xmlns:a16="http://schemas.microsoft.com/office/drawing/2014/main" val="10003"/>
                  </a:ext>
                </a:extLst>
              </a:tr>
              <a:tr h="508866">
                <a:tc>
                  <a:txBody>
                    <a:bodyPr/>
                    <a:lstStyle/>
                    <a:p>
                      <a:r>
                        <a:rPr lang="en-GB" sz="1100" b="0" dirty="0">
                          <a:solidFill>
                            <a:schemeClr val="tx1"/>
                          </a:solidFill>
                        </a:rPr>
                        <a:t>React to changes of amount in a group of up to three items.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practice counting small groups of objects</a:t>
                      </a:r>
                      <a:r>
                        <a:rPr lang="en-GB" sz="1100" b="0" baseline="0" dirty="0">
                          <a:solidFill>
                            <a:schemeClr val="tx1"/>
                          </a:solidFill>
                        </a:rPr>
                        <a:t> with adult support</a:t>
                      </a:r>
                      <a:endParaRPr lang="en-GB" sz="1100" b="0" dirty="0">
                        <a:solidFill>
                          <a:schemeClr val="tx1"/>
                        </a:solidFill>
                      </a:endParaRPr>
                    </a:p>
                    <a:p>
                      <a:endParaRPr lang="en-GB" sz="1100" b="0" dirty="0">
                        <a:solidFill>
                          <a:schemeClr val="tx1"/>
                        </a:solidFill>
                      </a:endParaRP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can count objects in their play,</a:t>
                      </a:r>
                      <a:r>
                        <a:rPr lang="en-GB" sz="1100" b="0" baseline="0" dirty="0">
                          <a:solidFill>
                            <a:schemeClr val="tx1"/>
                          </a:solidFill>
                        </a:rPr>
                        <a:t> but don’t always stop counting at the last object.</a:t>
                      </a:r>
                      <a:endParaRPr lang="en-GB" sz="1100" b="0" dirty="0">
                        <a:solidFill>
                          <a:schemeClr val="tx1"/>
                        </a:solidFill>
                      </a:endParaRP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Know that the last number reached when counting a small set of objects tells you how many there are in total (‘cardinal principle’)</a:t>
                      </a:r>
                    </a:p>
                  </a:txBody>
                  <a:tcPr marL="50748" marR="50748" marT="0" marB="0">
                    <a:solidFill>
                      <a:schemeClr val="accent2"/>
                    </a:solidFill>
                  </a:tcPr>
                </a:tc>
                <a:extLst>
                  <a:ext uri="{0D108BD9-81ED-4DB2-BD59-A6C34878D82A}">
                    <a16:rowId xmlns:a16="http://schemas.microsoft.com/office/drawing/2014/main" val="10004"/>
                  </a:ext>
                </a:extLst>
              </a:tr>
              <a:tr h="655489">
                <a:tc>
                  <a:txBody>
                    <a:bodyPr/>
                    <a:lstStyle/>
                    <a:p>
                      <a:r>
                        <a:rPr lang="en-GB" sz="1100" b="0" dirty="0">
                          <a:solidFill>
                            <a:schemeClr val="tx1"/>
                          </a:solidFill>
                        </a:rPr>
                        <a:t>Join</a:t>
                      </a:r>
                      <a:r>
                        <a:rPr lang="en-GB" sz="1100" b="0" baseline="0" dirty="0">
                          <a:solidFill>
                            <a:schemeClr val="tx1"/>
                          </a:solidFill>
                        </a:rPr>
                        <a:t> in with</a:t>
                      </a:r>
                      <a:r>
                        <a:rPr lang="en-GB" sz="1100" b="0" dirty="0">
                          <a:solidFill>
                            <a:schemeClr val="tx1"/>
                          </a:solidFill>
                        </a:rPr>
                        <a:t> finger rhymes with numbers.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represent numbers on their fingers with adult support. Children begin to use numerals in their play. </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sing number</a:t>
                      </a:r>
                      <a:r>
                        <a:rPr lang="en-GB" sz="1100" b="0" baseline="0" dirty="0">
                          <a:solidFill>
                            <a:schemeClr val="tx1"/>
                          </a:solidFill>
                        </a:rPr>
                        <a:t> </a:t>
                      </a:r>
                      <a:r>
                        <a:rPr lang="en-GB" sz="1100" b="0" dirty="0">
                          <a:solidFill>
                            <a:schemeClr val="tx1"/>
                          </a:solidFill>
                        </a:rPr>
                        <a:t>songs, they hold up their fingers to represent numbers</a:t>
                      </a:r>
                      <a:r>
                        <a:rPr lang="en-GB" sz="1100" b="0" baseline="0" dirty="0">
                          <a:solidFill>
                            <a:schemeClr val="tx1"/>
                          </a:solidFill>
                        </a:rPr>
                        <a:t> 1-3. </a:t>
                      </a:r>
                      <a:r>
                        <a:rPr lang="en-GB" sz="1100" b="0" dirty="0">
                          <a:solidFill>
                            <a:schemeClr val="tx1"/>
                          </a:solidFill>
                        </a:rPr>
                        <a:t>Children begin to match numbers and numerals to groups of objects during their play. </a:t>
                      </a:r>
                    </a:p>
                  </a:txBody>
                  <a:tcPr marL="50748" marR="50748" marT="0" marB="0">
                    <a:solidFill>
                      <a:schemeClr val="accent2">
                        <a:lumMod val="40000"/>
                        <a:lumOff val="60000"/>
                      </a:schemeClr>
                    </a:solidFill>
                  </a:tcPr>
                </a:tc>
                <a:tc>
                  <a:txBody>
                    <a:bodyPr/>
                    <a:lstStyle/>
                    <a:p>
                      <a:r>
                        <a:rPr lang="en-GB" sz="1100" b="0" dirty="0">
                          <a:solidFill>
                            <a:schemeClr val="tx1"/>
                          </a:solidFill>
                        </a:rPr>
                        <a:t>Show ‘finger numbers’ up to 5.</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Link numerals and amounts: for example, showing the right number of objects to match the numeral, up to 5.</a:t>
                      </a:r>
                    </a:p>
                  </a:txBody>
                  <a:tcPr marL="50748" marR="50748" marT="0" marB="0">
                    <a:solidFill>
                      <a:schemeClr val="accent2"/>
                    </a:solidFill>
                  </a:tcPr>
                </a:tc>
                <a:extLst>
                  <a:ext uri="{0D108BD9-81ED-4DB2-BD59-A6C34878D82A}">
                    <a16:rowId xmlns:a16="http://schemas.microsoft.com/office/drawing/2014/main" val="10005"/>
                  </a:ext>
                </a:extLst>
              </a:tr>
              <a:tr h="533173">
                <a:tc>
                  <a:txBody>
                    <a:bodyPr/>
                    <a:lstStyle/>
                    <a:p>
                      <a:endParaRPr lang="en-GB" dirty="0"/>
                    </a:p>
                  </a:txBody>
                  <a:tcPr marL="50748" marR="50748" marT="0" marB="0">
                    <a:solidFill>
                      <a:schemeClr val="accent2">
                        <a:lumMod val="20000"/>
                        <a:lumOff val="80000"/>
                      </a:schemeClr>
                    </a:solidFill>
                  </a:tcPr>
                </a:tc>
                <a:tc>
                  <a:txBody>
                    <a:bodyPr/>
                    <a:lstStyle/>
                    <a:p>
                      <a:r>
                        <a:rPr lang="en-GB" sz="1100" dirty="0"/>
                        <a:t>Children are able to make marks using a variety of media</a:t>
                      </a:r>
                    </a:p>
                  </a:txBody>
                  <a:tcPr marL="50748" marR="50748" marT="0" marB="0">
                    <a:solidFill>
                      <a:schemeClr val="accent1">
                        <a:lumMod val="40000"/>
                        <a:lumOff val="60000"/>
                      </a:schemeClr>
                    </a:solidFill>
                  </a:tcPr>
                </a:tc>
                <a:tc>
                  <a:txBody>
                    <a:bodyPr/>
                    <a:lstStyle/>
                    <a:p>
                      <a:r>
                        <a:rPr lang="en-GB" sz="1100" dirty="0"/>
                        <a:t>Children experiment with their</a:t>
                      </a:r>
                      <a:r>
                        <a:rPr lang="en-GB" sz="1100" baseline="0" dirty="0"/>
                        <a:t> own symbols and marks</a:t>
                      </a:r>
                      <a:endParaRPr lang="en-GB" sz="1100" dirty="0"/>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Children use</a:t>
                      </a:r>
                      <a:r>
                        <a:rPr lang="en-GB" sz="1100" baseline="0" dirty="0"/>
                        <a:t> </a:t>
                      </a:r>
                      <a:r>
                        <a:rPr lang="en-GB" sz="1100" dirty="0"/>
                        <a:t>marks, pictures or symbols to</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represent numbers of significance e.g. their age. </a:t>
                      </a:r>
                      <a:endParaRPr lang="en-GB" dirty="0"/>
                    </a:p>
                  </a:txBody>
                  <a:tcPr marL="50748" marR="50748" marT="0" marB="0">
                    <a:solidFill>
                      <a:schemeClr val="accent2"/>
                    </a:solidFill>
                  </a:tcPr>
                </a:tc>
                <a:extLst>
                  <a:ext uri="{0D108BD9-81ED-4DB2-BD59-A6C34878D82A}">
                    <a16:rowId xmlns:a16="http://schemas.microsoft.com/office/drawing/2014/main" val="10006"/>
                  </a:ext>
                </a:extLst>
              </a:tr>
              <a:tr h="917029">
                <a:tc>
                  <a:txBody>
                    <a:bodyPr/>
                    <a:lstStyle/>
                    <a:p>
                      <a:r>
                        <a:rPr lang="en-GB" sz="1100" b="0" dirty="0">
                          <a:solidFill>
                            <a:schemeClr val="tx1"/>
                          </a:solidFill>
                        </a:rPr>
                        <a:t>Compare amounts, saying</a:t>
                      </a:r>
                      <a:r>
                        <a:rPr lang="en-GB" sz="1100" b="0" baseline="0" dirty="0">
                          <a:solidFill>
                            <a:schemeClr val="tx1"/>
                          </a:solidFill>
                        </a:rPr>
                        <a:t> which group has more.</a:t>
                      </a:r>
                      <a:endParaRPr lang="en-GB" sz="1100" b="0" dirty="0">
                        <a:solidFill>
                          <a:schemeClr val="tx1"/>
                        </a:solidFill>
                      </a:endParaRP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Children start to use language such as, more, less</a:t>
                      </a:r>
                      <a:r>
                        <a:rPr lang="en-GB" sz="1100" baseline="0" dirty="0">
                          <a:solidFill>
                            <a:schemeClr val="tx1"/>
                          </a:solidFill>
                        </a:rPr>
                        <a:t> or the same. </a:t>
                      </a:r>
                      <a:r>
                        <a:rPr lang="en-GB" sz="1100" dirty="0">
                          <a:solidFill>
                            <a:schemeClr val="tx1"/>
                          </a:solidFill>
                        </a:rPr>
                        <a:t>They know the words can be used to describe different amounts </a:t>
                      </a:r>
                    </a:p>
                    <a:p>
                      <a:endParaRPr lang="en-GB" sz="1100" dirty="0">
                        <a:solidFill>
                          <a:schemeClr val="tx1"/>
                        </a:solidFill>
                      </a:endParaRP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Children start to use mathematical terms in their play and in real life situations starting to use the language of comparison with larger groups of objects</a:t>
                      </a:r>
                    </a:p>
                  </a:txBody>
                  <a:tcPr marL="50748" marR="50748" marT="0" marB="0">
                    <a:solidFill>
                      <a:schemeClr val="accent2">
                        <a:lumMod val="40000"/>
                        <a:lumOff val="60000"/>
                      </a:schemeClr>
                    </a:solidFill>
                  </a:tcPr>
                </a:tc>
                <a:tc>
                  <a:txBody>
                    <a:bodyPr/>
                    <a:lstStyle/>
                    <a:p>
                      <a:r>
                        <a:rPr lang="en-GB" sz="1100" dirty="0">
                          <a:solidFill>
                            <a:schemeClr val="tx1"/>
                          </a:solidFill>
                        </a:rPr>
                        <a:t>Compare quantities using language: ‘more than’, ‘fewer than’, ‘less’, ‘same’</a:t>
                      </a:r>
                    </a:p>
                  </a:txBody>
                  <a:tcPr marL="50748" marR="50748" marT="0" marB="0">
                    <a:solidFill>
                      <a:schemeClr val="accent2"/>
                    </a:solidFill>
                  </a:tcPr>
                </a:tc>
                <a:extLst>
                  <a:ext uri="{0D108BD9-81ED-4DB2-BD59-A6C34878D82A}">
                    <a16:rowId xmlns:a16="http://schemas.microsoft.com/office/drawing/2014/main" val="10007"/>
                  </a:ext>
                </a:extLst>
              </a:tr>
            </a:tbl>
          </a:graphicData>
        </a:graphic>
      </p:graphicFrame>
      <p:sp>
        <p:nvSpPr>
          <p:cNvPr id="2" name="TextBox 1"/>
          <p:cNvSpPr txBox="1"/>
          <p:nvPr/>
        </p:nvSpPr>
        <p:spPr>
          <a:xfrm>
            <a:off x="703730" y="130753"/>
            <a:ext cx="11099852" cy="1692771"/>
          </a:xfrm>
          <a:prstGeom prst="rect">
            <a:avLst/>
          </a:prstGeom>
          <a:noFill/>
        </p:spPr>
        <p:txBody>
          <a:bodyPr wrap="square" lIns="91440" tIns="45720" rIns="91440" bIns="45720" rtlCol="0" anchor="t">
            <a:spAutoFit/>
          </a:bodyPr>
          <a:lstStyle/>
          <a:p>
            <a:r>
              <a:rPr lang="en-GB" sz="2000" dirty="0"/>
              <a:t>EYFS Nursery – Maths   Nursery to Reception End Points</a:t>
            </a:r>
          </a:p>
          <a:p>
            <a:endParaRPr lang="en-GB" sz="1200" dirty="0"/>
          </a:p>
          <a:p>
            <a:r>
              <a:rPr lang="en-GB" sz="1200" dirty="0"/>
              <a:t>Developing a strong grounding in number is essential so that all children develop the necessary building blocks to excel mathematically. Children should be able to count confidently, develop a deep understanding of the numbers to 10, the relationships between them and the patterns within those numbers. By providing frequent and varied opportunities to build and apply this understanding - such as using manipulatives, including small pebbles and tens frames for organizing counting - children will develop a secure base of knowledge and vocabulary from which mastery of mathematics is built. In addition, it is important that the curriculum includes rich opportunities for children to develop their spatial reasoning skills across all areas of mathematics including shape, space and measures. It is important that children develop positive attitudes and interests in mathematics, look for patterns and relationships, spot connections, ‘have a go’, talk to adults and peers about what they notice and not be afraid to make mistakes.  </a:t>
            </a:r>
            <a:endParaRPr lang="en-GB"/>
          </a:p>
        </p:txBody>
      </p:sp>
    </p:spTree>
    <p:extLst>
      <p:ext uri="{BB962C8B-B14F-4D97-AF65-F5344CB8AC3E}">
        <p14:creationId xmlns:p14="http://schemas.microsoft.com/office/powerpoint/2010/main" val="2932760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363824374"/>
              </p:ext>
            </p:extLst>
          </p:nvPr>
        </p:nvGraphicFramePr>
        <p:xfrm>
          <a:off x="361604" y="938464"/>
          <a:ext cx="11382478" cy="4207144"/>
        </p:xfrm>
        <a:graphic>
          <a:graphicData uri="http://schemas.openxmlformats.org/drawingml/2006/table">
            <a:tbl>
              <a:tblPr firstRow="1" firstCol="1" bandRow="1">
                <a:tableStyleId>{5C22544A-7EE6-4342-B048-85BDC9FD1C3A}</a:tableStyleId>
              </a:tblPr>
              <a:tblGrid>
                <a:gridCol w="2346159">
                  <a:extLst>
                    <a:ext uri="{9D8B030D-6E8A-4147-A177-3AD203B41FA5}">
                      <a16:colId xmlns:a16="http://schemas.microsoft.com/office/drawing/2014/main" val="20000"/>
                    </a:ext>
                  </a:extLst>
                </a:gridCol>
                <a:gridCol w="2671286">
                  <a:extLst>
                    <a:ext uri="{9D8B030D-6E8A-4147-A177-3AD203B41FA5}">
                      <a16:colId xmlns:a16="http://schemas.microsoft.com/office/drawing/2014/main" val="20001"/>
                    </a:ext>
                  </a:extLst>
                </a:gridCol>
                <a:gridCol w="3258353">
                  <a:extLst>
                    <a:ext uri="{9D8B030D-6E8A-4147-A177-3AD203B41FA5}">
                      <a16:colId xmlns:a16="http://schemas.microsoft.com/office/drawing/2014/main" val="20002"/>
                    </a:ext>
                  </a:extLst>
                </a:gridCol>
                <a:gridCol w="3106680">
                  <a:extLst>
                    <a:ext uri="{9D8B030D-6E8A-4147-A177-3AD203B41FA5}">
                      <a16:colId xmlns:a16="http://schemas.microsoft.com/office/drawing/2014/main" val="20003"/>
                    </a:ext>
                  </a:extLst>
                </a:gridCol>
              </a:tblGrid>
              <a:tr h="287118">
                <a:tc gridSpan="3">
                  <a:txBody>
                    <a:bodyPr/>
                    <a:lstStyle/>
                    <a:p>
                      <a:pPr algn="ctr"/>
                      <a:r>
                        <a:rPr lang="en-GB" dirty="0"/>
                        <a:t>                     Sequential Learning </a:t>
                      </a:r>
                    </a:p>
                  </a:txBody>
                  <a:tcPr marL="50748" marR="50748" marT="0" marB="0" anchor="ctr"/>
                </a:tc>
                <a:tc hMerge="1">
                  <a:txBody>
                    <a:bodyPr/>
                    <a:lstStyle/>
                    <a:p>
                      <a:endParaRPr lang="en-GB" dirty="0"/>
                    </a:p>
                  </a:txBody>
                  <a:tcPr marL="50748" marR="50748" marT="0" marB="0" anchor="ctr"/>
                </a:tc>
                <a:tc hMerge="1">
                  <a:txBody>
                    <a:bodyPr/>
                    <a:lstStyle/>
                    <a:p>
                      <a:endParaRPr lang="en-GB" dirty="0"/>
                    </a:p>
                  </a:txBody>
                  <a:tcPr marL="50748" marR="50748" marT="0" marB="0" anchor="ctr"/>
                </a:tc>
                <a:tc>
                  <a:txBody>
                    <a:bodyPr/>
                    <a:lstStyle/>
                    <a:p>
                      <a:pPr algn="ctr"/>
                      <a:r>
                        <a:rPr lang="en-GB" dirty="0"/>
                        <a:t>End Points </a:t>
                      </a:r>
                    </a:p>
                  </a:txBody>
                  <a:tcPr marL="50748" marR="50748" marT="0" marB="0" anchor="ctr"/>
                </a:tc>
                <a:extLst>
                  <a:ext uri="{0D108BD9-81ED-4DB2-BD59-A6C34878D82A}">
                    <a16:rowId xmlns:a16="http://schemas.microsoft.com/office/drawing/2014/main" val="10000"/>
                  </a:ext>
                </a:extLst>
              </a:tr>
              <a:tr h="529969">
                <a:tc>
                  <a:txBody>
                    <a:bodyPr/>
                    <a:lstStyle/>
                    <a:p>
                      <a:r>
                        <a:rPr lang="en-GB" sz="1100" b="0" dirty="0">
                          <a:solidFill>
                            <a:schemeClr val="tx1"/>
                          </a:solidFill>
                        </a:rPr>
                        <a:t>Recognise</a:t>
                      </a:r>
                      <a:r>
                        <a:rPr lang="en-GB" sz="1100" b="0" baseline="0" dirty="0">
                          <a:solidFill>
                            <a:schemeClr val="tx1"/>
                          </a:solidFill>
                        </a:rPr>
                        <a:t> </a:t>
                      </a:r>
                      <a:r>
                        <a:rPr lang="en-GB" sz="1100" b="0" dirty="0">
                          <a:solidFill>
                            <a:schemeClr val="tx1"/>
                          </a:solidFill>
                        </a:rPr>
                        <a:t>some common</a:t>
                      </a:r>
                      <a:r>
                        <a:rPr lang="en-GB" sz="1100" b="0" baseline="0" dirty="0">
                          <a:solidFill>
                            <a:schemeClr val="tx1"/>
                          </a:solidFill>
                        </a:rPr>
                        <a:t> 2d shapes – circle </a:t>
                      </a:r>
                      <a:endParaRPr lang="en-GB" sz="1100" b="0" dirty="0">
                        <a:solidFill>
                          <a:schemeClr val="tx1"/>
                        </a:solidFill>
                      </a:endParaRP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Children know there are 2d and</a:t>
                      </a:r>
                      <a:r>
                        <a:rPr lang="en-GB" sz="1100" baseline="0" dirty="0">
                          <a:solidFill>
                            <a:schemeClr val="tx1"/>
                          </a:solidFill>
                        </a:rPr>
                        <a:t> 3D</a:t>
                      </a:r>
                      <a:r>
                        <a:rPr lang="en-GB" sz="1100" dirty="0">
                          <a:solidFill>
                            <a:schemeClr val="tx1"/>
                          </a:solidFill>
                        </a:rPr>
                        <a:t> shapes that are present all around us and start to learn some of their names. </a:t>
                      </a:r>
                    </a:p>
                    <a:p>
                      <a:endParaRPr lang="en-GB" sz="1100" dirty="0"/>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Encourage children to talk informally about shape properties using words like ‘sharp corner’, ‘pointy’ or ‘curvy’</a:t>
                      </a:r>
                    </a:p>
                  </a:txBody>
                  <a:tcPr marL="50748" marR="50748" marT="0" marB="0">
                    <a:solidFill>
                      <a:schemeClr val="accent2">
                        <a:lumMod val="40000"/>
                        <a:lumOff val="60000"/>
                      </a:schemeClr>
                    </a:solidFill>
                  </a:tcPr>
                </a:tc>
                <a:tc>
                  <a:txBody>
                    <a:bodyPr/>
                    <a:lstStyle/>
                    <a:p>
                      <a:r>
                        <a:rPr lang="en-GB" sz="1100" dirty="0"/>
                        <a:t>Talk about and explore 2D and 3D shapes (for example, circles, rectangles, triangles and cuboids) using informal and mathematical language: ‘sides’, ‘corners’; ‘straight’, ‘flat’, ‘round’.</a:t>
                      </a:r>
                    </a:p>
                  </a:txBody>
                  <a:tcPr marL="50748" marR="50748" marT="0" marB="0">
                    <a:solidFill>
                      <a:schemeClr val="accent2"/>
                    </a:solidFill>
                  </a:tcPr>
                </a:tc>
                <a:extLst>
                  <a:ext uri="{0D108BD9-81ED-4DB2-BD59-A6C34878D82A}">
                    <a16:rowId xmlns:a16="http://schemas.microsoft.com/office/drawing/2014/main" val="10001"/>
                  </a:ext>
                </a:extLst>
              </a:tr>
              <a:tr h="835828">
                <a:tc>
                  <a:txBody>
                    <a:bodyPr/>
                    <a:lstStyle/>
                    <a:p>
                      <a:endParaRPr lang="en-GB" dirty="0"/>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Children know words can be used to describe positions </a:t>
                      </a:r>
                    </a:p>
                    <a:p>
                      <a:endParaRPr lang="en-GB" dirty="0"/>
                    </a:p>
                  </a:txBody>
                  <a:tcPr marL="50748" marR="50748" marT="0" marB="0">
                    <a:solidFill>
                      <a:schemeClr val="accent1">
                        <a:lumMod val="40000"/>
                        <a:lumOff val="60000"/>
                      </a:schemeClr>
                    </a:solidFill>
                  </a:tcPr>
                </a:tc>
                <a:tc>
                  <a:txBody>
                    <a:bodyPr/>
                    <a:lstStyle/>
                    <a:p>
                      <a:r>
                        <a:rPr lang="en-GB" sz="1100" dirty="0"/>
                        <a:t>Use spatial words in play, including ‘in’, ‘on’, ‘under’, ‘up’, ‘down’, ‘besides’ and ‘between’. Suggestion: “Let’s put the troll under the bridge and the billy goat beside the stream.”</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Understand position through words alone – for example, “The bag is under the table,” – with no pointing.</a:t>
                      </a:r>
                    </a:p>
                    <a:p>
                      <a:endParaRPr lang="en-GB" dirty="0"/>
                    </a:p>
                  </a:txBody>
                  <a:tcPr marL="50748" marR="50748" marT="0" marB="0">
                    <a:solidFill>
                      <a:schemeClr val="accent2"/>
                    </a:solidFill>
                  </a:tcPr>
                </a:tc>
                <a:extLst>
                  <a:ext uri="{0D108BD9-81ED-4DB2-BD59-A6C34878D82A}">
                    <a16:rowId xmlns:a16="http://schemas.microsoft.com/office/drawing/2014/main" val="10002"/>
                  </a:ext>
                </a:extLst>
              </a:tr>
              <a:tr h="757990">
                <a:tc>
                  <a:txBody>
                    <a:bodyPr/>
                    <a:lstStyle/>
                    <a:p>
                      <a:r>
                        <a:rPr lang="en-GB" sz="1100" b="0" dirty="0">
                          <a:solidFill>
                            <a:schemeClr val="tx1"/>
                          </a:solidFill>
                        </a:rPr>
                        <a:t>Compare sizes</a:t>
                      </a:r>
                      <a:r>
                        <a:rPr lang="en-GB" sz="1100" b="0" baseline="0" dirty="0">
                          <a:solidFill>
                            <a:schemeClr val="tx1"/>
                          </a:solidFill>
                        </a:rPr>
                        <a:t> big and little/small</a:t>
                      </a:r>
                      <a:endParaRPr lang="en-GB" sz="1100" b="0" dirty="0">
                        <a:solidFill>
                          <a:schemeClr val="tx1"/>
                        </a:solidFill>
                      </a:endParaRP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Children</a:t>
                      </a:r>
                      <a:r>
                        <a:rPr lang="en-GB" sz="1100" baseline="0" dirty="0"/>
                        <a:t> make choices in their play – </a:t>
                      </a:r>
                      <a:r>
                        <a:rPr lang="en-GB" sz="1100" baseline="0" dirty="0" err="1"/>
                        <a:t>e.g</a:t>
                      </a:r>
                      <a:r>
                        <a:rPr lang="en-GB" sz="1100" baseline="0" dirty="0"/>
                        <a:t> choosing the big apple</a:t>
                      </a:r>
                      <a:endParaRPr lang="en-GB" sz="1100" dirty="0"/>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Children start to use the language relating to weight and capacity – making choices in their play e.g. choosing the bigger bucket to collect water. </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Make comparisons and use some vocabulary  to compare objects relating to size, length, weight or</a:t>
                      </a:r>
                      <a:r>
                        <a:rPr lang="en-GB" sz="1100" baseline="0" dirty="0"/>
                        <a:t> </a:t>
                      </a:r>
                      <a:r>
                        <a:rPr lang="en-GB" sz="1100" dirty="0"/>
                        <a:t>capacity</a:t>
                      </a:r>
                    </a:p>
                    <a:p>
                      <a:endParaRPr lang="en-GB" sz="1100" dirty="0"/>
                    </a:p>
                  </a:txBody>
                  <a:tcPr marL="50748" marR="50748" marT="0" marB="0">
                    <a:solidFill>
                      <a:schemeClr val="accent2"/>
                    </a:solidFill>
                  </a:tcPr>
                </a:tc>
                <a:extLst>
                  <a:ext uri="{0D108BD9-81ED-4DB2-BD59-A6C34878D82A}">
                    <a16:rowId xmlns:a16="http://schemas.microsoft.com/office/drawing/2014/main" val="10003"/>
                  </a:ext>
                </a:extLst>
              </a:tr>
              <a:tr h="673768">
                <a:tc>
                  <a:txBody>
                    <a:bodyPr/>
                    <a:lstStyle/>
                    <a:p>
                      <a:r>
                        <a:rPr lang="en-GB" sz="1100" b="0" dirty="0">
                          <a:solidFill>
                            <a:schemeClr val="tx1"/>
                          </a:solidFill>
                        </a:rPr>
                        <a:t>Children</a:t>
                      </a:r>
                      <a:r>
                        <a:rPr lang="en-GB" sz="1100" b="0" baseline="0" dirty="0">
                          <a:solidFill>
                            <a:schemeClr val="tx1"/>
                          </a:solidFill>
                        </a:rPr>
                        <a:t> notice</a:t>
                      </a:r>
                      <a:r>
                        <a:rPr lang="en-GB" sz="1100" b="0" dirty="0">
                          <a:solidFill>
                            <a:schemeClr val="tx1"/>
                          </a:solidFill>
                        </a:rPr>
                        <a:t> patterns in the</a:t>
                      </a:r>
                      <a:r>
                        <a:rPr lang="en-GB" sz="1100" b="0" baseline="0" dirty="0">
                          <a:solidFill>
                            <a:schemeClr val="tx1"/>
                          </a:solidFill>
                        </a:rPr>
                        <a:t> environment.</a:t>
                      </a:r>
                      <a:endParaRPr lang="en-GB" sz="1100" b="0" dirty="0">
                        <a:solidFill>
                          <a:schemeClr val="tx1"/>
                        </a:solidFill>
                      </a:endParaRP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Provide a range of natural and everyday objects and materials, for children to play with freely and to make patterns with.</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Talk about and identifies the patterns around them. For example: stripes on clothes.</a:t>
                      </a:r>
                      <a:r>
                        <a:rPr lang="en-GB" sz="1100" baseline="0" dirty="0"/>
                        <a:t> </a:t>
                      </a:r>
                      <a:r>
                        <a:rPr lang="en-GB" sz="1100" dirty="0"/>
                        <a:t>Use informal language like ‘pointy’, ‘spotty’ etc. </a:t>
                      </a:r>
                    </a:p>
                  </a:txBody>
                  <a:tcPr marL="50748" marR="50748" marT="0" marB="0">
                    <a:solidFill>
                      <a:schemeClr val="accent2">
                        <a:lumMod val="40000"/>
                        <a:lumOff val="60000"/>
                      </a:schemeClr>
                    </a:solidFill>
                  </a:tcPr>
                </a:tc>
                <a:tc>
                  <a:txBody>
                    <a:bodyPr/>
                    <a:lstStyle/>
                    <a:p>
                      <a:r>
                        <a:rPr lang="en-GB" sz="1100" dirty="0"/>
                        <a:t>Children know that repeating patterns are made up of 2 or more objects,</a:t>
                      </a:r>
                      <a:r>
                        <a:rPr lang="en-GB" sz="1100" baseline="0" dirty="0"/>
                        <a:t> </a:t>
                      </a:r>
                      <a:r>
                        <a:rPr lang="en-GB" sz="1100" dirty="0"/>
                        <a:t>Children attempt</a:t>
                      </a:r>
                      <a:r>
                        <a:rPr lang="en-GB" sz="1100" baseline="0" dirty="0"/>
                        <a:t> to</a:t>
                      </a:r>
                      <a:r>
                        <a:rPr lang="en-GB" sz="1100" dirty="0"/>
                        <a:t> make patterns in different contexts.</a:t>
                      </a:r>
                    </a:p>
                  </a:txBody>
                  <a:tcPr marL="50748" marR="50748" marT="0" marB="0">
                    <a:solidFill>
                      <a:schemeClr val="accent2"/>
                    </a:solidFill>
                  </a:tcPr>
                </a:tc>
                <a:extLst>
                  <a:ext uri="{0D108BD9-81ED-4DB2-BD59-A6C34878D82A}">
                    <a16:rowId xmlns:a16="http://schemas.microsoft.com/office/drawing/2014/main" val="10004"/>
                  </a:ext>
                </a:extLst>
              </a:tr>
              <a:tr h="98188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begin to recognise simple routines (e.g. now and next boards, visual timetables, routines of the day etc.)</a:t>
                      </a:r>
                    </a:p>
                    <a:p>
                      <a:endParaRPr lang="en-GB" sz="1100" b="0" dirty="0">
                        <a:solidFill>
                          <a:schemeClr val="tx1"/>
                        </a:solidFill>
                      </a:endParaRPr>
                    </a:p>
                  </a:txBody>
                  <a:tcPr marL="50748" marR="50748" marT="0" marB="0">
                    <a:solidFill>
                      <a:schemeClr val="accent2">
                        <a:lumMod val="20000"/>
                        <a:lumOff val="80000"/>
                      </a:schemeClr>
                    </a:solidFill>
                  </a:tcPr>
                </a:tc>
                <a:tc>
                  <a:txBody>
                    <a:bodyPr/>
                    <a:lstStyle/>
                    <a:p>
                      <a:r>
                        <a:rPr lang="en-GB" sz="1100" dirty="0"/>
                        <a:t>Children begin to understand words which describe the chronology of time</a:t>
                      </a:r>
                      <a:r>
                        <a:rPr lang="en-GB" sz="1100" baseline="0" dirty="0"/>
                        <a:t> e.g.</a:t>
                      </a:r>
                      <a:r>
                        <a:rPr lang="en-GB" sz="1100" dirty="0"/>
                        <a:t> Later,</a:t>
                      </a:r>
                      <a:r>
                        <a:rPr lang="en-GB" sz="1100" baseline="0" dirty="0"/>
                        <a:t> </a:t>
                      </a:r>
                      <a:r>
                        <a:rPr lang="en-GB" sz="1100" dirty="0"/>
                        <a:t>soon, in</a:t>
                      </a:r>
                      <a:r>
                        <a:rPr lang="en-GB" sz="1100" baseline="0" dirty="0"/>
                        <a:t> a minute.</a:t>
                      </a:r>
                      <a:endParaRPr lang="en-GB" sz="1100" dirty="0"/>
                    </a:p>
                  </a:txBody>
                  <a:tcPr marL="50748" marR="50748" marT="0" marB="0">
                    <a:solidFill>
                      <a:schemeClr val="accent1">
                        <a:lumMod val="40000"/>
                        <a:lumOff val="60000"/>
                      </a:schemeClr>
                    </a:solidFill>
                  </a:tcPr>
                </a:tc>
                <a:tc>
                  <a:txBody>
                    <a:bodyPr/>
                    <a:lstStyle/>
                    <a:p>
                      <a:r>
                        <a:rPr lang="en-GB" sz="1100" dirty="0"/>
                        <a:t>Count down to forthcoming events on the calendar in terms of number of days or sleeps,</a:t>
                      </a:r>
                      <a:r>
                        <a:rPr lang="en-GB" sz="1100" baseline="0" dirty="0"/>
                        <a:t> yesterday and tomorrow.</a:t>
                      </a:r>
                      <a:endParaRPr lang="en-GB" sz="1100" dirty="0"/>
                    </a:p>
                  </a:txBody>
                  <a:tcPr marL="50748" marR="50748" marT="0" marB="0">
                    <a:solidFill>
                      <a:schemeClr val="accent2">
                        <a:lumMod val="40000"/>
                        <a:lumOff val="60000"/>
                      </a:schemeClr>
                    </a:solidFill>
                  </a:tcPr>
                </a:tc>
                <a:tc>
                  <a:txBody>
                    <a:bodyPr/>
                    <a:lstStyle/>
                    <a:p>
                      <a:r>
                        <a:rPr lang="en-GB" sz="1100" dirty="0"/>
                        <a:t>Talk about patterns of events, in cooking, gardening, sewing or getting dressed. E.g. ‘First’, ‘then’</a:t>
                      </a:r>
                      <a:r>
                        <a:rPr lang="en-GB" sz="1100" baseline="0" dirty="0"/>
                        <a:t> or ‘next.’</a:t>
                      </a:r>
                      <a:endParaRPr lang="en-GB" sz="1100" dirty="0"/>
                    </a:p>
                  </a:txBody>
                  <a:tcPr marL="50748" marR="50748" marT="0" marB="0">
                    <a:solidFill>
                      <a:schemeClr val="accent2"/>
                    </a:solidFill>
                  </a:tcPr>
                </a:tc>
                <a:extLst>
                  <a:ext uri="{0D108BD9-81ED-4DB2-BD59-A6C34878D82A}">
                    <a16:rowId xmlns:a16="http://schemas.microsoft.com/office/drawing/2014/main" val="10005"/>
                  </a:ext>
                </a:extLst>
              </a:tr>
            </a:tbl>
          </a:graphicData>
        </a:graphic>
      </p:graphicFrame>
      <p:sp>
        <p:nvSpPr>
          <p:cNvPr id="2" name="TextBox 1"/>
          <p:cNvSpPr txBox="1"/>
          <p:nvPr/>
        </p:nvSpPr>
        <p:spPr>
          <a:xfrm>
            <a:off x="812015" y="535041"/>
            <a:ext cx="11099852" cy="400110"/>
          </a:xfrm>
          <a:prstGeom prst="rect">
            <a:avLst/>
          </a:prstGeom>
          <a:noFill/>
        </p:spPr>
        <p:txBody>
          <a:bodyPr wrap="square" rtlCol="0">
            <a:spAutoFit/>
          </a:bodyPr>
          <a:lstStyle/>
          <a:p>
            <a:r>
              <a:rPr lang="en-GB" sz="2000" dirty="0"/>
              <a:t>EYFS Nursery – Maths  Nursery to Reception End Points</a:t>
            </a:r>
          </a:p>
        </p:txBody>
      </p:sp>
    </p:spTree>
    <p:extLst>
      <p:ext uri="{BB962C8B-B14F-4D97-AF65-F5344CB8AC3E}">
        <p14:creationId xmlns:p14="http://schemas.microsoft.com/office/powerpoint/2010/main" val="2303936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292608213"/>
              </p:ext>
            </p:extLst>
          </p:nvPr>
        </p:nvGraphicFramePr>
        <p:xfrm>
          <a:off x="613853" y="1594376"/>
          <a:ext cx="11320955" cy="4124450"/>
        </p:xfrm>
        <a:graphic>
          <a:graphicData uri="http://schemas.openxmlformats.org/drawingml/2006/table">
            <a:tbl>
              <a:tblPr firstRow="1" firstCol="1" bandRow="1">
                <a:tableStyleId>{5C22544A-7EE6-4342-B048-85BDC9FD1C3A}</a:tableStyleId>
              </a:tblPr>
              <a:tblGrid>
                <a:gridCol w="2371085">
                  <a:extLst>
                    <a:ext uri="{9D8B030D-6E8A-4147-A177-3AD203B41FA5}">
                      <a16:colId xmlns:a16="http://schemas.microsoft.com/office/drawing/2014/main" val="20000"/>
                    </a:ext>
                  </a:extLst>
                </a:gridCol>
                <a:gridCol w="2619240">
                  <a:extLst>
                    <a:ext uri="{9D8B030D-6E8A-4147-A177-3AD203B41FA5}">
                      <a16:colId xmlns:a16="http://schemas.microsoft.com/office/drawing/2014/main" val="20001"/>
                    </a:ext>
                  </a:extLst>
                </a:gridCol>
                <a:gridCol w="3108898">
                  <a:extLst>
                    <a:ext uri="{9D8B030D-6E8A-4147-A177-3AD203B41FA5}">
                      <a16:colId xmlns:a16="http://schemas.microsoft.com/office/drawing/2014/main" val="20002"/>
                    </a:ext>
                  </a:extLst>
                </a:gridCol>
                <a:gridCol w="3221732">
                  <a:extLst>
                    <a:ext uri="{9D8B030D-6E8A-4147-A177-3AD203B41FA5}">
                      <a16:colId xmlns:a16="http://schemas.microsoft.com/office/drawing/2014/main" val="20003"/>
                    </a:ext>
                  </a:extLst>
                </a:gridCol>
              </a:tblGrid>
              <a:tr h="264292">
                <a:tc gridSpan="3">
                  <a:txBody>
                    <a:bodyPr/>
                    <a:lstStyle/>
                    <a:p>
                      <a:pPr algn="ctr"/>
                      <a:r>
                        <a:rPr lang="en-GB" dirty="0"/>
                        <a:t>                     Sequential Learning </a:t>
                      </a:r>
                    </a:p>
                  </a:txBody>
                  <a:tcPr marL="50748" marR="50748" marT="0" marB="0" anchor="ctr"/>
                </a:tc>
                <a:tc hMerge="1">
                  <a:txBody>
                    <a:bodyPr/>
                    <a:lstStyle/>
                    <a:p>
                      <a:endParaRPr lang="en-GB" dirty="0"/>
                    </a:p>
                  </a:txBody>
                  <a:tcPr marL="50748" marR="50748" marT="0" marB="0" anchor="ctr"/>
                </a:tc>
                <a:tc hMerge="1">
                  <a:txBody>
                    <a:bodyPr/>
                    <a:lstStyle/>
                    <a:p>
                      <a:endParaRPr lang="en-GB" dirty="0"/>
                    </a:p>
                  </a:txBody>
                  <a:tcPr marL="50748" marR="50748" marT="0" marB="0" anchor="ctr"/>
                </a:tc>
                <a:tc>
                  <a:txBody>
                    <a:bodyPr/>
                    <a:lstStyle/>
                    <a:p>
                      <a:pPr algn="ctr"/>
                      <a:r>
                        <a:rPr lang="en-GB" dirty="0"/>
                        <a:t>End Points </a:t>
                      </a:r>
                    </a:p>
                  </a:txBody>
                  <a:tcPr marL="50748" marR="50748" marT="0" marB="0" anchor="ctr"/>
                </a:tc>
                <a:extLst>
                  <a:ext uri="{0D108BD9-81ED-4DB2-BD59-A6C34878D82A}">
                    <a16:rowId xmlns:a16="http://schemas.microsoft.com/office/drawing/2014/main" val="10000"/>
                  </a:ext>
                </a:extLst>
              </a:tr>
              <a:tr h="506346">
                <a:tc>
                  <a:txBody>
                    <a:bodyPr/>
                    <a:lstStyle/>
                    <a:p>
                      <a:r>
                        <a:rPr lang="en-GB" sz="1100" b="0" dirty="0">
                          <a:solidFill>
                            <a:schemeClr val="tx1"/>
                          </a:solidFill>
                        </a:rPr>
                        <a:t>Explore natural materials, indoors and outdoors.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t>Children are curious about objects within their surroundings. Start to ask adults questions.</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t>Children begin to explore objects using their senses. May use more than one sense at a time.  </a:t>
                      </a:r>
                    </a:p>
                    <a:p>
                      <a:endParaRPr lang="en-GB" sz="1100" b="0" dirty="0"/>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t>Use all their senses in hands on exploration of natural materials. </a:t>
                      </a:r>
                    </a:p>
                    <a:p>
                      <a:endParaRPr lang="en-GB" sz="1100" b="0" dirty="0"/>
                    </a:p>
                  </a:txBody>
                  <a:tcPr marL="50748" marR="50748" marT="0" marB="0">
                    <a:solidFill>
                      <a:schemeClr val="accent2"/>
                    </a:solidFill>
                  </a:tcPr>
                </a:tc>
                <a:extLst>
                  <a:ext uri="{0D108BD9-81ED-4DB2-BD59-A6C34878D82A}">
                    <a16:rowId xmlns:a16="http://schemas.microsoft.com/office/drawing/2014/main" val="10001"/>
                  </a:ext>
                </a:extLst>
              </a:tr>
              <a:tr h="481522">
                <a:tc>
                  <a:txBody>
                    <a:bodyPr/>
                    <a:lstStyle/>
                    <a:p>
                      <a:r>
                        <a:rPr lang="en-GB" sz="1100" b="0" dirty="0">
                          <a:solidFill>
                            <a:schemeClr val="tx1"/>
                          </a:solidFill>
                        </a:rPr>
                        <a:t>Explore materials </a:t>
                      </a:r>
                      <a:r>
                        <a:rPr lang="en-GB" sz="1100" b="0" i="0" dirty="0">
                          <a:solidFill>
                            <a:schemeClr val="tx1"/>
                          </a:solidFill>
                        </a:rPr>
                        <a:t>with different properties.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Children know that they can access a variety of different materials Self-selected. </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Children begin to differentiate and sort collections of materials  </a:t>
                      </a:r>
                    </a:p>
                    <a:p>
                      <a:endParaRPr lang="en-GB" sz="1100" dirty="0">
                        <a:solidFill>
                          <a:schemeClr val="tx1"/>
                        </a:solidFill>
                      </a:endParaRP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Explore collections of materials with similar and/or different properties. </a:t>
                      </a:r>
                    </a:p>
                    <a:p>
                      <a:endParaRPr lang="en-GB" sz="1100" dirty="0">
                        <a:solidFill>
                          <a:schemeClr val="tx1"/>
                        </a:solidFill>
                      </a:endParaRPr>
                    </a:p>
                  </a:txBody>
                  <a:tcPr marL="50748" marR="50748" marT="0" marB="0">
                    <a:solidFill>
                      <a:schemeClr val="accent2"/>
                    </a:solidFill>
                  </a:tcPr>
                </a:tc>
                <a:extLst>
                  <a:ext uri="{0D108BD9-81ED-4DB2-BD59-A6C34878D82A}">
                    <a16:rowId xmlns:a16="http://schemas.microsoft.com/office/drawing/2014/main" val="10002"/>
                  </a:ext>
                </a:extLst>
              </a:tr>
              <a:tr h="367484">
                <a:tc>
                  <a:txBody>
                    <a:bodyPr/>
                    <a:lstStyle/>
                    <a:p>
                      <a:r>
                        <a:rPr lang="en-GB" sz="1100" b="0" dirty="0">
                          <a:solidFill>
                            <a:schemeClr val="tx1"/>
                          </a:solidFill>
                        </a:rPr>
                        <a:t>Recognise and remember friends and family</a:t>
                      </a:r>
                      <a:r>
                        <a:rPr lang="en-GB" sz="1100" b="0" baseline="0" dirty="0">
                          <a:solidFill>
                            <a:schemeClr val="tx1"/>
                          </a:solidFill>
                        </a:rPr>
                        <a:t> members </a:t>
                      </a:r>
                      <a:endParaRPr lang="en-GB" sz="1100" b="0" dirty="0">
                        <a:solidFill>
                          <a:schemeClr val="tx1"/>
                        </a:solidFill>
                      </a:endParaRP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Make connections between their family and other families. </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Children know they belong to a family and that individuals have differing roles within this. </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Children are able to recall events from their past and talk about these with adults and peers.  </a:t>
                      </a:r>
                    </a:p>
                  </a:txBody>
                  <a:tcPr marL="50748" marR="50748" marT="0" marB="0">
                    <a:solidFill>
                      <a:schemeClr val="accent2"/>
                    </a:solidFill>
                  </a:tcPr>
                </a:tc>
                <a:extLst>
                  <a:ext uri="{0D108BD9-81ED-4DB2-BD59-A6C34878D82A}">
                    <a16:rowId xmlns:a16="http://schemas.microsoft.com/office/drawing/2014/main" val="10003"/>
                  </a:ext>
                </a:extLst>
              </a:tr>
              <a:tr h="377995">
                <a:tc>
                  <a:txBody>
                    <a:bodyPr/>
                    <a:lstStyle/>
                    <a:p>
                      <a:r>
                        <a:rPr lang="en-GB" sz="1100" b="0" dirty="0">
                          <a:solidFill>
                            <a:schemeClr val="tx1"/>
                          </a:solidFill>
                        </a:rPr>
                        <a:t>Know</a:t>
                      </a:r>
                      <a:r>
                        <a:rPr lang="en-GB" sz="1100" b="0" baseline="0" dirty="0">
                          <a:solidFill>
                            <a:schemeClr val="tx1"/>
                          </a:solidFill>
                        </a:rPr>
                        <a:t> that there are different people who can help us e.g. doctor</a:t>
                      </a:r>
                      <a:endParaRPr lang="en-GB" sz="1100" b="0" dirty="0">
                        <a:solidFill>
                          <a:schemeClr val="tx1"/>
                        </a:solidFill>
                      </a:endParaRP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Children are aware that people go to work to do different jobs.</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Children use vocational dressing up and role play resources within their play with their peers.</a:t>
                      </a:r>
                    </a:p>
                  </a:txBody>
                  <a:tcPr marL="50748" marR="50748" marT="0" marB="0">
                    <a:solidFill>
                      <a:schemeClr val="accent2">
                        <a:lumMod val="40000"/>
                        <a:lumOff val="60000"/>
                      </a:schemeClr>
                    </a:solidFill>
                  </a:tcPr>
                </a:tc>
                <a:tc>
                  <a:txBody>
                    <a:bodyPr/>
                    <a:lstStyle/>
                    <a:p>
                      <a:r>
                        <a:rPr lang="en-GB" sz="1100" dirty="0"/>
                        <a:t>Show interest in different</a:t>
                      </a:r>
                      <a:r>
                        <a:rPr lang="en-GB" sz="1100" baseline="0" dirty="0"/>
                        <a:t> occupations </a:t>
                      </a:r>
                      <a:endParaRPr lang="en-GB" sz="1100" dirty="0"/>
                    </a:p>
                  </a:txBody>
                  <a:tcPr marL="50748" marR="50748" marT="0" marB="0">
                    <a:solidFill>
                      <a:schemeClr val="accent2"/>
                    </a:solidFill>
                  </a:tcPr>
                </a:tc>
                <a:extLst>
                  <a:ext uri="{0D108BD9-81ED-4DB2-BD59-A6C34878D82A}">
                    <a16:rowId xmlns:a16="http://schemas.microsoft.com/office/drawing/2014/main" val="10004"/>
                  </a:ext>
                </a:extLst>
              </a:tr>
              <a:tr h="684371">
                <a:tc>
                  <a:txBody>
                    <a:bodyPr/>
                    <a:lstStyle/>
                    <a:p>
                      <a:r>
                        <a:rPr lang="en-GB" sz="1100" b="0" dirty="0">
                          <a:solidFill>
                            <a:schemeClr val="tx1"/>
                          </a:solidFill>
                        </a:rPr>
                        <a:t>Repeat actions that have an effect.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Children show an interest in a variety of objects  </a:t>
                      </a:r>
                    </a:p>
                    <a:p>
                      <a:endParaRPr lang="en-GB" sz="1100" dirty="0"/>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Children explore objects in the different environments around them by: looking, touching, smelling, listening (and in some cases tasting them)</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Explore how things work. Children push, pull, press, lift, drag, attach, detach different objects to see how they work. Children use trial and error to see how things work.</a:t>
                      </a:r>
                    </a:p>
                  </a:txBody>
                  <a:tcPr marL="50748" marR="50748" marT="0" marB="0">
                    <a:solidFill>
                      <a:schemeClr val="accent2"/>
                    </a:solidFill>
                  </a:tcPr>
                </a:tc>
                <a:extLst>
                  <a:ext uri="{0D108BD9-81ED-4DB2-BD59-A6C34878D82A}">
                    <a16:rowId xmlns:a16="http://schemas.microsoft.com/office/drawing/2014/main" val="10005"/>
                  </a:ext>
                </a:extLst>
              </a:tr>
              <a:tr h="349469">
                <a:tc>
                  <a:txBody>
                    <a:bodyPr/>
                    <a:lstStyle/>
                    <a:p>
                      <a:r>
                        <a:rPr lang="en-GB" sz="1100" b="0" dirty="0">
                          <a:solidFill>
                            <a:schemeClr val="tx1"/>
                          </a:solidFill>
                        </a:rPr>
                        <a:t>Enjoy sensory play with</a:t>
                      </a:r>
                      <a:r>
                        <a:rPr lang="en-GB" sz="1100" b="0" baseline="0" dirty="0">
                          <a:solidFill>
                            <a:schemeClr val="tx1"/>
                          </a:solidFill>
                        </a:rPr>
                        <a:t> soil and water</a:t>
                      </a:r>
                      <a:endParaRPr lang="en-GB" sz="1100" b="0" dirty="0">
                        <a:solidFill>
                          <a:schemeClr val="tx1"/>
                        </a:solidFill>
                      </a:endParaRPr>
                    </a:p>
                  </a:txBody>
                  <a:tcPr marL="50748" marR="50748" marT="0" marB="0">
                    <a:solidFill>
                      <a:schemeClr val="accent2">
                        <a:lumMod val="20000"/>
                        <a:lumOff val="80000"/>
                      </a:schemeClr>
                    </a:solidFill>
                  </a:tcPr>
                </a:tc>
                <a:tc>
                  <a:txBody>
                    <a:bodyPr/>
                    <a:lstStyle/>
                    <a:p>
                      <a:r>
                        <a:rPr lang="en-GB" sz="1100" dirty="0"/>
                        <a:t>Children show an interest in watering plants and flowers </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Plant seeds and care for growing plants</a:t>
                      </a:r>
                    </a:p>
                    <a:p>
                      <a:endParaRPr lang="en-GB" sz="1100" dirty="0"/>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Children know that seeds grow into plants,</a:t>
                      </a:r>
                      <a:r>
                        <a:rPr lang="en-GB" sz="1100" baseline="0" dirty="0"/>
                        <a:t> may remember some things plants need to grow.</a:t>
                      </a:r>
                      <a:endParaRPr lang="en-GB" sz="1100" dirty="0"/>
                    </a:p>
                  </a:txBody>
                  <a:tcPr marL="50748" marR="50748" marT="0" marB="0">
                    <a:solidFill>
                      <a:schemeClr val="accent2"/>
                    </a:solidFill>
                  </a:tcPr>
                </a:tc>
                <a:extLst>
                  <a:ext uri="{0D108BD9-81ED-4DB2-BD59-A6C34878D82A}">
                    <a16:rowId xmlns:a16="http://schemas.microsoft.com/office/drawing/2014/main" val="10006"/>
                  </a:ext>
                </a:extLst>
              </a:tr>
              <a:tr h="365613">
                <a:tc>
                  <a:txBody>
                    <a:bodyPr/>
                    <a:lstStyle/>
                    <a:p>
                      <a:r>
                        <a:rPr lang="en-GB" sz="1100" b="0" dirty="0">
                          <a:solidFill>
                            <a:schemeClr val="tx1"/>
                          </a:solidFill>
                        </a:rPr>
                        <a:t>Look at books about life cycles </a:t>
                      </a:r>
                    </a:p>
                  </a:txBody>
                  <a:tcPr marL="50748" marR="50748" marT="0" marB="0">
                    <a:solidFill>
                      <a:schemeClr val="accent2">
                        <a:lumMod val="20000"/>
                        <a:lumOff val="80000"/>
                      </a:schemeClr>
                    </a:solidFill>
                  </a:tcPr>
                </a:tc>
                <a:tc>
                  <a:txBody>
                    <a:bodyPr/>
                    <a:lstStyle/>
                    <a:p>
                      <a:r>
                        <a:rPr lang="en-GB" sz="1100" dirty="0"/>
                        <a:t>Observe life cycles</a:t>
                      </a:r>
                      <a:r>
                        <a:rPr lang="en-GB" sz="1100" baseline="0" dirty="0"/>
                        <a:t> e.g.</a:t>
                      </a:r>
                      <a:r>
                        <a:rPr lang="en-GB" sz="1100" dirty="0"/>
                        <a:t> plants, caterpillars</a:t>
                      </a:r>
                      <a:r>
                        <a:rPr lang="en-GB" sz="1100" baseline="0" dirty="0"/>
                        <a:t> </a:t>
                      </a:r>
                      <a:endParaRPr lang="en-GB" sz="1100" dirty="0"/>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Begin to show an interest in the life</a:t>
                      </a:r>
                      <a:r>
                        <a:rPr lang="en-GB" sz="1100" baseline="0" dirty="0"/>
                        <a:t> cycle </a:t>
                      </a:r>
                      <a:r>
                        <a:rPr lang="en-GB" sz="1100" dirty="0"/>
                        <a:t>changes that occur.</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Children know that plants/mini-beasts change as they grow and talk about some elements of this </a:t>
                      </a:r>
                    </a:p>
                  </a:txBody>
                  <a:tcPr marL="50748" marR="50748" marT="0" marB="0">
                    <a:solidFill>
                      <a:schemeClr val="accent2"/>
                    </a:solidFill>
                  </a:tcPr>
                </a:tc>
                <a:extLst>
                  <a:ext uri="{0D108BD9-81ED-4DB2-BD59-A6C34878D82A}">
                    <a16:rowId xmlns:a16="http://schemas.microsoft.com/office/drawing/2014/main" val="10007"/>
                  </a:ext>
                </a:extLst>
              </a:tr>
              <a:tr h="695932">
                <a:tc>
                  <a:txBody>
                    <a:bodyPr/>
                    <a:lstStyle/>
                    <a:p>
                      <a:r>
                        <a:rPr lang="en-GB" sz="1100" b="0" dirty="0">
                          <a:solidFill>
                            <a:schemeClr val="tx1"/>
                          </a:solidFill>
                        </a:rPr>
                        <a:t>Beginning to talk about habitats</a:t>
                      </a:r>
                      <a:r>
                        <a:rPr lang="en-GB" sz="1100" b="0" baseline="0" dirty="0">
                          <a:solidFill>
                            <a:schemeClr val="tx1"/>
                          </a:solidFill>
                        </a:rPr>
                        <a:t> e.g. finding a nest or rabbit burrow in Forest School </a:t>
                      </a:r>
                      <a:r>
                        <a:rPr lang="en-GB" sz="1100" b="0" dirty="0">
                          <a:solidFill>
                            <a:schemeClr val="tx1"/>
                          </a:solidFill>
                        </a:rPr>
                        <a:t>  </a:t>
                      </a:r>
                    </a:p>
                  </a:txBody>
                  <a:tcPr marL="50748" marR="50748" marT="0" marB="0">
                    <a:solidFill>
                      <a:schemeClr val="accent2">
                        <a:lumMod val="20000"/>
                        <a:lumOff val="80000"/>
                      </a:schemeClr>
                    </a:solidFill>
                  </a:tcPr>
                </a:tc>
                <a:tc>
                  <a:txBody>
                    <a:bodyPr/>
                    <a:lstStyle/>
                    <a:p>
                      <a:r>
                        <a:rPr lang="en-GB" sz="1100" dirty="0"/>
                        <a:t>Children know that there are lots of different species of animals and different types of habitats on our planet. </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Children help to keep the nursery garden clean to look after the birds and wildlife that visit there.</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Begin to understand the need to respect and care for the natural environment and all living things.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100" dirty="0"/>
                    </a:p>
                  </a:txBody>
                  <a:tcPr marL="50748" marR="50748" marT="0" marB="0">
                    <a:solidFill>
                      <a:schemeClr val="accent2"/>
                    </a:solidFill>
                  </a:tcPr>
                </a:tc>
                <a:extLst>
                  <a:ext uri="{0D108BD9-81ED-4DB2-BD59-A6C34878D82A}">
                    <a16:rowId xmlns:a16="http://schemas.microsoft.com/office/drawing/2014/main" val="10008"/>
                  </a:ext>
                </a:extLst>
              </a:tr>
            </a:tbl>
          </a:graphicData>
        </a:graphic>
      </p:graphicFrame>
      <p:sp>
        <p:nvSpPr>
          <p:cNvPr id="2" name="TextBox 1"/>
          <p:cNvSpPr txBox="1"/>
          <p:nvPr/>
        </p:nvSpPr>
        <p:spPr>
          <a:xfrm>
            <a:off x="932330" y="90412"/>
            <a:ext cx="11099852" cy="1785104"/>
          </a:xfrm>
          <a:prstGeom prst="rect">
            <a:avLst/>
          </a:prstGeom>
          <a:noFill/>
        </p:spPr>
        <p:txBody>
          <a:bodyPr wrap="square" lIns="91440" tIns="45720" rIns="91440" bIns="45720" rtlCol="0" anchor="t">
            <a:spAutoFit/>
          </a:bodyPr>
          <a:lstStyle/>
          <a:p>
            <a:r>
              <a:rPr lang="en-GB" sz="2000" dirty="0"/>
              <a:t>EYFS Nursery – Understanding the World  Nursery to Reception End Points</a:t>
            </a:r>
          </a:p>
          <a:p>
            <a:endParaRPr lang="en-GB" sz="1200" dirty="0"/>
          </a:p>
          <a:p>
            <a:r>
              <a:rPr lang="en-GB" sz="1200"/>
              <a:t>Understanding the world involves guiding children to make sense of their physical world and their community. The frequency and range of children’s </a:t>
            </a:r>
            <a:r>
              <a:rPr lang="en-GB" sz="1200" dirty="0"/>
              <a:t>personal experiences increases their knowledge and sense of the world around them – from visiting parks, libraries and museums to meeting important members of society such as police officers, nurses and firefighters. In addition, listening to a broad selection of stories, non-fiction, rhymes and poems will foster their understanding of our culturally, socially, technologically and ecologically diverse world. As well as building important knowledge, this extends their familiarity with words that support understanding across domains. Enriching and widening children’s vocabulary will support later reading comprehension.  </a:t>
            </a:r>
            <a:endParaRPr lang="en-GB"/>
          </a:p>
          <a:p>
            <a:endParaRPr lang="en-GB" dirty="0"/>
          </a:p>
        </p:txBody>
      </p:sp>
    </p:spTree>
    <p:extLst>
      <p:ext uri="{BB962C8B-B14F-4D97-AF65-F5344CB8AC3E}">
        <p14:creationId xmlns:p14="http://schemas.microsoft.com/office/powerpoint/2010/main" val="21659979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575434210"/>
              </p:ext>
            </p:extLst>
          </p:nvPr>
        </p:nvGraphicFramePr>
        <p:xfrm>
          <a:off x="480543" y="1420571"/>
          <a:ext cx="11320955" cy="4412422"/>
        </p:xfrm>
        <a:graphic>
          <a:graphicData uri="http://schemas.openxmlformats.org/drawingml/2006/table">
            <a:tbl>
              <a:tblPr firstRow="1" firstCol="1" bandRow="1">
                <a:tableStyleId>{5C22544A-7EE6-4342-B048-85BDC9FD1C3A}</a:tableStyleId>
              </a:tblPr>
              <a:tblGrid>
                <a:gridCol w="2247125">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3240742">
                  <a:extLst>
                    <a:ext uri="{9D8B030D-6E8A-4147-A177-3AD203B41FA5}">
                      <a16:colId xmlns:a16="http://schemas.microsoft.com/office/drawing/2014/main" val="20002"/>
                    </a:ext>
                  </a:extLst>
                </a:gridCol>
                <a:gridCol w="3089888">
                  <a:extLst>
                    <a:ext uri="{9D8B030D-6E8A-4147-A177-3AD203B41FA5}">
                      <a16:colId xmlns:a16="http://schemas.microsoft.com/office/drawing/2014/main" val="20003"/>
                    </a:ext>
                  </a:extLst>
                </a:gridCol>
              </a:tblGrid>
              <a:tr h="222766">
                <a:tc gridSpan="3">
                  <a:txBody>
                    <a:bodyPr/>
                    <a:lstStyle/>
                    <a:p>
                      <a:pPr algn="ctr"/>
                      <a:r>
                        <a:rPr lang="en-GB" dirty="0"/>
                        <a:t>                     Sequential Learning </a:t>
                      </a:r>
                    </a:p>
                  </a:txBody>
                  <a:tcPr marL="50748" marR="50748" marT="0" marB="0" anchor="ctr"/>
                </a:tc>
                <a:tc hMerge="1">
                  <a:txBody>
                    <a:bodyPr/>
                    <a:lstStyle/>
                    <a:p>
                      <a:endParaRPr lang="en-GB" dirty="0"/>
                    </a:p>
                  </a:txBody>
                  <a:tcPr marL="50748" marR="50748" marT="0" marB="0" anchor="ctr"/>
                </a:tc>
                <a:tc hMerge="1">
                  <a:txBody>
                    <a:bodyPr/>
                    <a:lstStyle/>
                    <a:p>
                      <a:endParaRPr lang="en-GB" dirty="0"/>
                    </a:p>
                  </a:txBody>
                  <a:tcPr marL="50748" marR="50748" marT="0" marB="0" anchor="ctr"/>
                </a:tc>
                <a:tc>
                  <a:txBody>
                    <a:bodyPr/>
                    <a:lstStyle/>
                    <a:p>
                      <a:pPr algn="ctr"/>
                      <a:r>
                        <a:rPr lang="en-GB" dirty="0"/>
                        <a:t>End Points </a:t>
                      </a:r>
                    </a:p>
                  </a:txBody>
                  <a:tcPr marL="50748" marR="50748" marT="0" marB="0" anchor="ctr"/>
                </a:tc>
                <a:extLst>
                  <a:ext uri="{0D108BD9-81ED-4DB2-BD59-A6C34878D82A}">
                    <a16:rowId xmlns:a16="http://schemas.microsoft.com/office/drawing/2014/main" val="10000"/>
                  </a:ext>
                </a:extLst>
              </a:tr>
              <a:tr h="544538">
                <a:tc>
                  <a:txBody>
                    <a:bodyPr/>
                    <a:lstStyle/>
                    <a:p>
                      <a:r>
                        <a:rPr lang="en-GB" sz="1100" b="0" dirty="0">
                          <a:solidFill>
                            <a:schemeClr val="tx1"/>
                          </a:solidFill>
                        </a:rPr>
                        <a:t>Start to develop pretend play</a:t>
                      </a:r>
                      <a:r>
                        <a:rPr lang="en-GB" sz="1100" b="0" baseline="0" dirty="0">
                          <a:solidFill>
                            <a:schemeClr val="tx1"/>
                          </a:solidFill>
                        </a:rPr>
                        <a:t> </a:t>
                      </a:r>
                      <a:r>
                        <a:rPr lang="en-GB" sz="1100" b="0" baseline="0" dirty="0" err="1">
                          <a:solidFill>
                            <a:schemeClr val="tx1"/>
                          </a:solidFill>
                        </a:rPr>
                        <a:t>e.g</a:t>
                      </a:r>
                      <a:r>
                        <a:rPr lang="en-GB" sz="1100" b="0" baseline="0" dirty="0">
                          <a:solidFill>
                            <a:schemeClr val="tx1"/>
                          </a:solidFill>
                        </a:rPr>
                        <a:t> preparing a pretend drink or filling bags with shopping</a:t>
                      </a:r>
                      <a:endParaRPr lang="en-GB" sz="1100" b="0" dirty="0">
                        <a:solidFill>
                          <a:schemeClr val="tx1"/>
                        </a:solidFill>
                      </a:endParaRPr>
                    </a:p>
                  </a:txBody>
                  <a:tcPr marL="50748" marR="50748" marT="0" marB="0">
                    <a:solidFill>
                      <a:schemeClr val="accent2">
                        <a:lumMod val="20000"/>
                        <a:lumOff val="80000"/>
                      </a:schemeClr>
                    </a:solidFill>
                  </a:tcPr>
                </a:tc>
                <a:tc>
                  <a:txBody>
                    <a:bodyPr/>
                    <a:lstStyle/>
                    <a:p>
                      <a:r>
                        <a:rPr lang="en-GB" sz="1100" dirty="0"/>
                        <a:t>Children develop their pretend play,</a:t>
                      </a:r>
                      <a:r>
                        <a:rPr lang="en-GB" sz="1100" baseline="0" dirty="0"/>
                        <a:t> roleplaying actions or events they have observed such as cooking in a kitchen or driving a car.</a:t>
                      </a:r>
                      <a:endParaRPr lang="en-GB" sz="1100" dirty="0"/>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Children begin to understand how they can use the continuous provision in open ended ways e.g. a brick could become a telephone </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Take part in simple pretend play, using an object to represent something else even though they are not similar</a:t>
                      </a:r>
                    </a:p>
                  </a:txBody>
                  <a:tcPr marL="50748" marR="50748" marT="0" marB="0">
                    <a:solidFill>
                      <a:schemeClr val="accent2"/>
                    </a:solidFill>
                  </a:tcPr>
                </a:tc>
                <a:extLst>
                  <a:ext uri="{0D108BD9-81ED-4DB2-BD59-A6C34878D82A}">
                    <a16:rowId xmlns:a16="http://schemas.microsoft.com/office/drawing/2014/main" val="10001"/>
                  </a:ext>
                </a:extLst>
              </a:tr>
              <a:tr h="408404">
                <a:tc>
                  <a:txBody>
                    <a:bodyPr/>
                    <a:lstStyle/>
                    <a:p>
                      <a:r>
                        <a:rPr lang="en-GB" sz="1100" b="0" dirty="0">
                          <a:solidFill>
                            <a:schemeClr val="tx1"/>
                          </a:solidFill>
                        </a:rPr>
                        <a:t>Use their imagination as they consider what they can do with different resources.</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Children know they can play independently and with their peers to make up stories. </a:t>
                      </a:r>
                    </a:p>
                  </a:txBody>
                  <a:tcPr marL="50748" marR="50748" marT="0" marB="0">
                    <a:solidFill>
                      <a:schemeClr val="accent1">
                        <a:lumMod val="40000"/>
                        <a:lumOff val="60000"/>
                      </a:schemeClr>
                    </a:solidFill>
                  </a:tcPr>
                </a:tc>
                <a:tc>
                  <a:txBody>
                    <a:bodyPr/>
                    <a:lstStyle/>
                    <a:p>
                      <a:r>
                        <a:rPr lang="en-GB" sz="1100" dirty="0"/>
                        <a:t>Children know about sounds, actions and animals and incorporate these as part of the stories they create. </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Begin to develop more complex stories using small world equipment like animal sets, dolls and dolls houses etc. </a:t>
                      </a:r>
                    </a:p>
                  </a:txBody>
                  <a:tcPr marL="50748" marR="50748" marT="0" marB="0">
                    <a:solidFill>
                      <a:schemeClr val="accent2"/>
                    </a:solidFill>
                  </a:tcPr>
                </a:tc>
                <a:extLst>
                  <a:ext uri="{0D108BD9-81ED-4DB2-BD59-A6C34878D82A}">
                    <a16:rowId xmlns:a16="http://schemas.microsoft.com/office/drawing/2014/main" val="10002"/>
                  </a:ext>
                </a:extLst>
              </a:tr>
              <a:tr h="408404">
                <a:tc>
                  <a:txBody>
                    <a:bodyPr/>
                    <a:lstStyle/>
                    <a:p>
                      <a:r>
                        <a:rPr lang="en-GB" sz="1100" b="0" dirty="0">
                          <a:solidFill>
                            <a:schemeClr val="tx1"/>
                          </a:solidFill>
                        </a:rPr>
                        <a:t>Build</a:t>
                      </a:r>
                      <a:r>
                        <a:rPr lang="en-GB" sz="1100" b="0" baseline="0" dirty="0">
                          <a:solidFill>
                            <a:schemeClr val="tx1"/>
                          </a:solidFill>
                        </a:rPr>
                        <a:t> towers using blocks</a:t>
                      </a:r>
                      <a:endParaRPr lang="en-GB" sz="1100" b="0" dirty="0">
                        <a:solidFill>
                          <a:schemeClr val="tx1"/>
                        </a:solidFill>
                      </a:endParaRP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use open ended resources or loose parts to start to represent different things. </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start to remember which shapes were useful when joining and different construction kits together. </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Make simple models which express their ideas. </a:t>
                      </a:r>
                    </a:p>
                    <a:p>
                      <a:endParaRPr lang="en-GB" sz="1100" b="0" dirty="0">
                        <a:solidFill>
                          <a:schemeClr val="tx1"/>
                        </a:solidFill>
                      </a:endParaRPr>
                    </a:p>
                  </a:txBody>
                  <a:tcPr marL="50748" marR="50748" marT="0" marB="0">
                    <a:solidFill>
                      <a:schemeClr val="accent2"/>
                    </a:solidFill>
                  </a:tcPr>
                </a:tc>
                <a:extLst>
                  <a:ext uri="{0D108BD9-81ED-4DB2-BD59-A6C34878D82A}">
                    <a16:rowId xmlns:a16="http://schemas.microsoft.com/office/drawing/2014/main" val="10003"/>
                  </a:ext>
                </a:extLst>
              </a:tr>
              <a:tr h="408404">
                <a:tc>
                  <a:txBody>
                    <a:bodyPr/>
                    <a:lstStyle/>
                    <a:p>
                      <a:r>
                        <a:rPr lang="en-GB" sz="1100" b="0" dirty="0">
                          <a:solidFill>
                            <a:schemeClr val="tx1"/>
                          </a:solidFill>
                        </a:rPr>
                        <a:t>Explore paint, using fingers,</a:t>
                      </a:r>
                      <a:r>
                        <a:rPr lang="en-GB" sz="1100" b="0" baseline="0" dirty="0">
                          <a:solidFill>
                            <a:schemeClr val="tx1"/>
                          </a:solidFill>
                        </a:rPr>
                        <a:t> </a:t>
                      </a:r>
                      <a:r>
                        <a:rPr lang="en-GB" sz="1100" b="0" dirty="0">
                          <a:solidFill>
                            <a:schemeClr val="tx1"/>
                          </a:solidFill>
                        </a:rPr>
                        <a:t>brushes and other tools.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Explore</a:t>
                      </a:r>
                      <a:r>
                        <a:rPr lang="en-GB" sz="1100" baseline="0" dirty="0"/>
                        <a:t> snipping with scissors and gluing various collage materials.</a:t>
                      </a:r>
                      <a:endParaRPr lang="en-GB" sz="1100" dirty="0"/>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Children have access to and explore a wide range of resources.</a:t>
                      </a:r>
                      <a:r>
                        <a:rPr lang="en-GB" sz="1100" baseline="0" dirty="0"/>
                        <a:t> </a:t>
                      </a:r>
                      <a:endParaRPr lang="en-GB" sz="1100" dirty="0"/>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Explore different materials freely, in order to develop their ideas about how to use them and what to make.</a:t>
                      </a:r>
                    </a:p>
                  </a:txBody>
                  <a:tcPr marL="50748" marR="50748" marT="0" marB="0">
                    <a:solidFill>
                      <a:schemeClr val="accent2"/>
                    </a:solidFill>
                  </a:tcPr>
                </a:tc>
                <a:extLst>
                  <a:ext uri="{0D108BD9-81ED-4DB2-BD59-A6C34878D82A}">
                    <a16:rowId xmlns:a16="http://schemas.microsoft.com/office/drawing/2014/main" val="10004"/>
                  </a:ext>
                </a:extLst>
              </a:tr>
              <a:tr h="544538">
                <a:tc>
                  <a:txBody>
                    <a:bodyPr/>
                    <a:lstStyle/>
                    <a:p>
                      <a:r>
                        <a:rPr lang="en-GB" sz="1100" b="0" dirty="0">
                          <a:solidFill>
                            <a:schemeClr val="tx1"/>
                          </a:solidFill>
                        </a:rPr>
                        <a:t>Start to make marks intentionally.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Children know how to mark make effectively and have plenty of opportunity to do so with a range of materials. </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Children begin to use shapes to represent objects and talk about what they have done. </a:t>
                      </a:r>
                    </a:p>
                    <a:p>
                      <a:endParaRPr lang="en-GB" sz="1100" dirty="0"/>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Create closed shapes with continuous lines, and begin to use these shapes to represent objects.</a:t>
                      </a:r>
                    </a:p>
                  </a:txBody>
                  <a:tcPr marL="50748" marR="50748" marT="0" marB="0">
                    <a:solidFill>
                      <a:schemeClr val="accent2"/>
                    </a:solidFill>
                  </a:tcPr>
                </a:tc>
                <a:extLst>
                  <a:ext uri="{0D108BD9-81ED-4DB2-BD59-A6C34878D82A}">
                    <a16:rowId xmlns:a16="http://schemas.microsoft.com/office/drawing/2014/main" val="10005"/>
                  </a:ext>
                </a:extLst>
              </a:tr>
              <a:tr h="499729">
                <a:tc>
                  <a:txBody>
                    <a:bodyPr/>
                    <a:lstStyle/>
                    <a:p>
                      <a:r>
                        <a:rPr lang="en-GB" sz="1100" b="0" dirty="0">
                          <a:solidFill>
                            <a:schemeClr val="tx1"/>
                          </a:solidFill>
                        </a:rPr>
                        <a:t>Show attention to sounds and music.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Children know that different objects make different sounds and start to differentiate between them. </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Children tune into and can talk about the different sounds they hear. </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Listen with increased attention to sounds.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100" dirty="0"/>
                    </a:p>
                  </a:txBody>
                  <a:tcPr marL="50748" marR="50748" marT="0" marB="0">
                    <a:solidFill>
                      <a:schemeClr val="accent2"/>
                    </a:solidFill>
                  </a:tcPr>
                </a:tc>
                <a:extLst>
                  <a:ext uri="{0D108BD9-81ED-4DB2-BD59-A6C34878D82A}">
                    <a16:rowId xmlns:a16="http://schemas.microsoft.com/office/drawing/2014/main" val="10006"/>
                  </a:ext>
                </a:extLst>
              </a:tr>
              <a:tr h="499729">
                <a:tc>
                  <a:txBody>
                    <a:bodyPr/>
                    <a:lstStyle/>
                    <a:p>
                      <a:r>
                        <a:rPr lang="en-GB" sz="1100" b="0" dirty="0">
                          <a:solidFill>
                            <a:schemeClr val="tx1"/>
                          </a:solidFill>
                        </a:rPr>
                        <a:t>Enjoy and take part in action songs, such as ‘twinkle </a:t>
                      </a:r>
                      <a:r>
                        <a:rPr lang="en-GB" sz="1100" b="0" dirty="0" err="1">
                          <a:solidFill>
                            <a:schemeClr val="tx1"/>
                          </a:solidFill>
                        </a:rPr>
                        <a:t>twinkle</a:t>
                      </a:r>
                      <a:r>
                        <a:rPr lang="en-GB" sz="1100" b="0" dirty="0">
                          <a:solidFill>
                            <a:schemeClr val="tx1"/>
                          </a:solidFill>
                        </a:rPr>
                        <a:t> little star’.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listen and join in with songs. They know the difference between singing and shouting.  </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start to sing familiar songs using a recognisable melody..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100" dirty="0"/>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Remember and sing entire songs.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100" dirty="0"/>
                    </a:p>
                  </a:txBody>
                  <a:tcPr marL="50748" marR="50748" marT="0" marB="0">
                    <a:solidFill>
                      <a:schemeClr val="accent2"/>
                    </a:solidFill>
                  </a:tcPr>
                </a:tc>
                <a:extLst>
                  <a:ext uri="{0D108BD9-81ED-4DB2-BD59-A6C34878D82A}">
                    <a16:rowId xmlns:a16="http://schemas.microsoft.com/office/drawing/2014/main" val="10007"/>
                  </a:ext>
                </a:extLst>
              </a:tr>
              <a:tr h="499729">
                <a:tc>
                  <a:txBody>
                    <a:bodyPr/>
                    <a:lstStyle/>
                    <a:p>
                      <a:r>
                        <a:rPr lang="en-GB" sz="1100" b="0" dirty="0">
                          <a:solidFill>
                            <a:schemeClr val="tx1"/>
                          </a:solidFill>
                        </a:rPr>
                        <a:t>Explore a range of sound makers and instruments and play them in different ways.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know what different instruments are and how the sound is made.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100" b="0" dirty="0">
                        <a:solidFill>
                          <a:schemeClr val="tx1"/>
                        </a:solidFill>
                      </a:endParaRP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use instruments appropriately and carefully and are able to identify and talk about the different sounds they make. </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Play instruments with increasing control to express their feelings and ideas.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100" dirty="0"/>
                    </a:p>
                  </a:txBody>
                  <a:tcPr marL="50748" marR="50748" marT="0" marB="0">
                    <a:solidFill>
                      <a:schemeClr val="accent2"/>
                    </a:solidFill>
                  </a:tcPr>
                </a:tc>
                <a:extLst>
                  <a:ext uri="{0D108BD9-81ED-4DB2-BD59-A6C34878D82A}">
                    <a16:rowId xmlns:a16="http://schemas.microsoft.com/office/drawing/2014/main" val="10008"/>
                  </a:ext>
                </a:extLst>
              </a:tr>
            </a:tbl>
          </a:graphicData>
        </a:graphic>
      </p:graphicFrame>
      <p:sp>
        <p:nvSpPr>
          <p:cNvPr id="2" name="TextBox 1"/>
          <p:cNvSpPr txBox="1"/>
          <p:nvPr/>
        </p:nvSpPr>
        <p:spPr>
          <a:xfrm>
            <a:off x="896235" y="90412"/>
            <a:ext cx="11099852" cy="1323439"/>
          </a:xfrm>
          <a:prstGeom prst="rect">
            <a:avLst/>
          </a:prstGeom>
          <a:noFill/>
        </p:spPr>
        <p:txBody>
          <a:bodyPr wrap="square" lIns="91440" tIns="45720" rIns="91440" bIns="45720" rtlCol="0" anchor="t">
            <a:spAutoFit/>
          </a:bodyPr>
          <a:lstStyle/>
          <a:p>
            <a:r>
              <a:rPr lang="en-GB" sz="2000" dirty="0"/>
              <a:t>EYFS Nursery – Expressive Arts and Design   Nursery to Reception End Points</a:t>
            </a:r>
          </a:p>
          <a:p>
            <a:endParaRPr lang="en-GB" sz="1200" dirty="0"/>
          </a:p>
          <a:p>
            <a:r>
              <a:rPr lang="en-GB" sz="1200"/>
              <a:t>The development of children’s artistic and cultural awareness supports their imagination and creativity. It is important that children have regular opportunities to engage with </a:t>
            </a:r>
            <a:r>
              <a:rPr lang="en-GB" sz="1200" dirty="0"/>
              <a:t>the arts, enabling them to explore and play with a wide range of media and materials. The quality and variety of what children see, hear and participate in is crucial for developing their understanding, self-expression, vocabulary and ability to communicate through the arts. The frequency, repetition and depth of their experiences are fundamental to their progress in interpreting and appreciating what they hear, respond to and observe. </a:t>
            </a:r>
            <a:endParaRPr lang="en-GB"/>
          </a:p>
        </p:txBody>
      </p:sp>
    </p:spTree>
    <p:extLst>
      <p:ext uri="{BB962C8B-B14F-4D97-AF65-F5344CB8AC3E}">
        <p14:creationId xmlns:p14="http://schemas.microsoft.com/office/powerpoint/2010/main" val="3406174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137348134"/>
              </p:ext>
            </p:extLst>
          </p:nvPr>
        </p:nvGraphicFramePr>
        <p:xfrm>
          <a:off x="482628" y="2202253"/>
          <a:ext cx="11349316" cy="4604785"/>
        </p:xfrm>
        <a:graphic>
          <a:graphicData uri="http://schemas.openxmlformats.org/drawingml/2006/table">
            <a:tbl>
              <a:tblPr firstRow="1" firstCol="1" bandRow="1">
                <a:tableStyleId>{5C22544A-7EE6-4342-B048-85BDC9FD1C3A}</a:tableStyleId>
              </a:tblPr>
              <a:tblGrid>
                <a:gridCol w="2300913">
                  <a:extLst>
                    <a:ext uri="{9D8B030D-6E8A-4147-A177-3AD203B41FA5}">
                      <a16:colId xmlns:a16="http://schemas.microsoft.com/office/drawing/2014/main" val="20000"/>
                    </a:ext>
                  </a:extLst>
                </a:gridCol>
                <a:gridCol w="3133165">
                  <a:extLst>
                    <a:ext uri="{9D8B030D-6E8A-4147-A177-3AD203B41FA5}">
                      <a16:colId xmlns:a16="http://schemas.microsoft.com/office/drawing/2014/main" val="20001"/>
                    </a:ext>
                  </a:extLst>
                </a:gridCol>
                <a:gridCol w="2944906">
                  <a:extLst>
                    <a:ext uri="{9D8B030D-6E8A-4147-A177-3AD203B41FA5}">
                      <a16:colId xmlns:a16="http://schemas.microsoft.com/office/drawing/2014/main" val="20002"/>
                    </a:ext>
                  </a:extLst>
                </a:gridCol>
                <a:gridCol w="2970332">
                  <a:extLst>
                    <a:ext uri="{9D8B030D-6E8A-4147-A177-3AD203B41FA5}">
                      <a16:colId xmlns:a16="http://schemas.microsoft.com/office/drawing/2014/main" val="20003"/>
                    </a:ext>
                  </a:extLst>
                </a:gridCol>
              </a:tblGrid>
              <a:tr h="265920">
                <a:tc gridSpan="3">
                  <a:txBody>
                    <a:bodyPr/>
                    <a:lstStyle/>
                    <a:p>
                      <a:pPr algn="ctr"/>
                      <a:r>
                        <a:rPr lang="en-GB" dirty="0"/>
                        <a:t>     Sequential Learning </a:t>
                      </a:r>
                    </a:p>
                  </a:txBody>
                  <a:tcPr marL="50748" marR="50748" marT="0" marB="0" anchor="ctr"/>
                </a:tc>
                <a:tc hMerge="1">
                  <a:txBody>
                    <a:bodyPr/>
                    <a:lstStyle/>
                    <a:p>
                      <a:endParaRPr lang="en-GB" dirty="0"/>
                    </a:p>
                  </a:txBody>
                  <a:tcPr marL="50748" marR="50748" marT="0" marB="0" anchor="ctr"/>
                </a:tc>
                <a:tc hMerge="1">
                  <a:txBody>
                    <a:bodyPr/>
                    <a:lstStyle/>
                    <a:p>
                      <a:endParaRPr lang="en-GB" dirty="0"/>
                    </a:p>
                  </a:txBody>
                  <a:tcPr marL="50748" marR="50748" marT="0" marB="0" anchor="ctr"/>
                </a:tc>
                <a:tc>
                  <a:txBody>
                    <a:bodyPr/>
                    <a:lstStyle/>
                    <a:p>
                      <a:pPr algn="ctr"/>
                      <a:r>
                        <a:rPr lang="en-GB" dirty="0"/>
                        <a:t>End Points </a:t>
                      </a:r>
                    </a:p>
                  </a:txBody>
                  <a:tcPr marL="50748" marR="50748" marT="0" marB="0" anchor="ctr"/>
                </a:tc>
                <a:extLst>
                  <a:ext uri="{0D108BD9-81ED-4DB2-BD59-A6C34878D82A}">
                    <a16:rowId xmlns:a16="http://schemas.microsoft.com/office/drawing/2014/main" val="10000"/>
                  </a:ext>
                </a:extLst>
              </a:tr>
              <a:tr h="66597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Listen to simple stories and understand what is happening, with the help of pictures. </a:t>
                      </a:r>
                    </a:p>
                    <a:p>
                      <a:pPr algn="l"/>
                      <a:endParaRPr lang="en-GB" sz="1100" b="0" dirty="0"/>
                    </a:p>
                  </a:txBody>
                  <a:tcPr marL="50748" marR="50748" marT="0" marB="0">
                    <a:solidFill>
                      <a:schemeClr val="accent2">
                        <a:lumMod val="20000"/>
                        <a:lumOff val="80000"/>
                      </a:schemeClr>
                    </a:solidFill>
                  </a:tcPr>
                </a:tc>
                <a:tc>
                  <a:txBody>
                    <a:bodyPr/>
                    <a:lstStyle/>
                    <a:p>
                      <a:r>
                        <a:rPr lang="en-GB" sz="1100" dirty="0"/>
                        <a:t>Enjoy listening to short stories in small groups or in a one to one situation.  </a:t>
                      </a:r>
                    </a:p>
                    <a:p>
                      <a:r>
                        <a:rPr lang="en-GB" sz="1100" dirty="0"/>
                        <a:t>Can notice what is happening in stories, through pictures and what they have heard</a:t>
                      </a:r>
                    </a:p>
                  </a:txBody>
                  <a:tcPr marL="50748" marR="50748" marT="0" marB="0">
                    <a:solidFill>
                      <a:schemeClr val="accent1">
                        <a:lumMod val="40000"/>
                        <a:lumOff val="60000"/>
                      </a:schemeClr>
                    </a:solidFill>
                  </a:tcPr>
                </a:tc>
                <a:tc>
                  <a:txBody>
                    <a:bodyPr/>
                    <a:lstStyle/>
                    <a:p>
                      <a:r>
                        <a:rPr lang="en-GB" sz="1100" dirty="0"/>
                        <a:t>Enjoy listening to stories in larger groups and one-to-one situations.  </a:t>
                      </a:r>
                    </a:p>
                    <a:p>
                      <a:r>
                        <a:rPr lang="en-GB" sz="1100" dirty="0"/>
                        <a:t>Starting to recall, talk about and predict some parts of the story.</a:t>
                      </a:r>
                    </a:p>
                  </a:txBody>
                  <a:tcPr marL="50748" marR="50748" marT="0" marB="0">
                    <a:solidFill>
                      <a:schemeClr val="accent2">
                        <a:lumMod val="40000"/>
                        <a:lumOff val="60000"/>
                      </a:schemeClr>
                    </a:solidFill>
                  </a:tcPr>
                </a:tc>
                <a:tc>
                  <a:txBody>
                    <a:bodyPr/>
                    <a:lstStyle/>
                    <a:p>
                      <a:r>
                        <a:rPr lang="en-GB" sz="1100" dirty="0"/>
                        <a:t>Enjoy listening to longer stories and can remember much of what happens.  Enjoy listening to longer stories in various situations. Can predict and talk about stories</a:t>
                      </a:r>
                    </a:p>
                  </a:txBody>
                  <a:tcPr marL="50748" marR="50748" marT="0" marB="0">
                    <a:solidFill>
                      <a:schemeClr val="accent2"/>
                    </a:solidFill>
                  </a:tcPr>
                </a:tc>
                <a:extLst>
                  <a:ext uri="{0D108BD9-81ED-4DB2-BD59-A6C34878D82A}">
                    <a16:rowId xmlns:a16="http://schemas.microsoft.com/office/drawing/2014/main" val="10001"/>
                  </a:ext>
                </a:extLst>
              </a:tr>
              <a:tr h="699653">
                <a:tc>
                  <a:txBody>
                    <a:bodyPr/>
                    <a:lstStyle/>
                    <a:p>
                      <a:pPr marL="0" indent="0">
                        <a:buFont typeface="+mj-lt"/>
                        <a:buNone/>
                      </a:pPr>
                      <a:r>
                        <a:rPr lang="en-GB" sz="1100" b="0" dirty="0">
                          <a:solidFill>
                            <a:schemeClr val="tx1"/>
                          </a:solidFill>
                        </a:rPr>
                        <a:t>Generally focus on an activity of their own choice and find it difficult to be directed by an adult. </a:t>
                      </a:r>
                    </a:p>
                  </a:txBody>
                  <a:tcPr marL="50748" marR="50748" marT="0" marB="0">
                    <a:solidFill>
                      <a:schemeClr val="accent2">
                        <a:lumMod val="20000"/>
                        <a:lumOff val="80000"/>
                      </a:schemeClr>
                    </a:solidFill>
                  </a:tcPr>
                </a:tc>
                <a:tc>
                  <a:txBody>
                    <a:bodyPr/>
                    <a:lstStyle/>
                    <a:p>
                      <a:r>
                        <a:rPr lang="en-GB" sz="1100" dirty="0"/>
                        <a:t>Can pay attention for a short period of time at an activity of their choosing. </a:t>
                      </a:r>
                    </a:p>
                  </a:txBody>
                  <a:tcPr marL="50748" marR="50748" marT="0" marB="0">
                    <a:solidFill>
                      <a:schemeClr val="accent1">
                        <a:lumMod val="40000"/>
                        <a:lumOff val="60000"/>
                      </a:schemeClr>
                    </a:solidFill>
                  </a:tcPr>
                </a:tc>
                <a:tc>
                  <a:txBody>
                    <a:bodyPr/>
                    <a:lstStyle/>
                    <a:p>
                      <a:r>
                        <a:rPr lang="en-GB" sz="1100" dirty="0"/>
                        <a:t>Can pay attention for longer periods of time and can respond to reminders, even for a short time; can still be distracted by things going on around them.</a:t>
                      </a:r>
                    </a:p>
                  </a:txBody>
                  <a:tcPr marL="50748" marR="50748" marT="0" marB="0">
                    <a:solidFill>
                      <a:schemeClr val="accent2">
                        <a:lumMod val="40000"/>
                        <a:lumOff val="60000"/>
                      </a:schemeClr>
                    </a:solidFill>
                  </a:tcPr>
                </a:tc>
                <a:tc>
                  <a:txBody>
                    <a:bodyPr/>
                    <a:lstStyle/>
                    <a:p>
                      <a:r>
                        <a:rPr lang="en-GB" sz="1100" dirty="0"/>
                        <a:t>Can find it difficult to pay attention to more than one thing at a time. Respond to visual and verbal cues to bring attention back to the main activity.</a:t>
                      </a:r>
                    </a:p>
                  </a:txBody>
                  <a:tcPr marL="50748" marR="50748" marT="0" marB="0">
                    <a:solidFill>
                      <a:schemeClr val="accent2"/>
                    </a:solidFill>
                  </a:tcPr>
                </a:tc>
                <a:extLst>
                  <a:ext uri="{0D108BD9-81ED-4DB2-BD59-A6C34878D82A}">
                    <a16:rowId xmlns:a16="http://schemas.microsoft.com/office/drawing/2014/main" val="10002"/>
                  </a:ext>
                </a:extLst>
              </a:tr>
              <a:tr h="504490">
                <a:tc>
                  <a:txBody>
                    <a:bodyPr/>
                    <a:lstStyle/>
                    <a:p>
                      <a:r>
                        <a:rPr lang="en-GB" sz="1100" b="0" dirty="0">
                          <a:solidFill>
                            <a:schemeClr val="tx1"/>
                          </a:solidFill>
                        </a:rPr>
                        <a:t>Use the speech sounds </a:t>
                      </a:r>
                      <a:r>
                        <a:rPr lang="en-GB" sz="1100" b="0" dirty="0" err="1">
                          <a:solidFill>
                            <a:schemeClr val="tx1"/>
                          </a:solidFill>
                        </a:rPr>
                        <a:t>p,b,m,w</a:t>
                      </a:r>
                      <a:r>
                        <a:rPr lang="en-GB" sz="1100" b="0" dirty="0">
                          <a:solidFill>
                            <a:schemeClr val="tx1"/>
                          </a:solidFill>
                        </a:rPr>
                        <a:t>.  </a:t>
                      </a:r>
                      <a:endParaRPr lang="en-GB" sz="1100" dirty="0"/>
                    </a:p>
                  </a:txBody>
                  <a:tcPr marL="50748" marR="50748" marT="0" marB="0">
                    <a:solidFill>
                      <a:schemeClr val="accent2">
                        <a:lumMod val="20000"/>
                        <a:lumOff val="80000"/>
                      </a:schemeClr>
                    </a:solidFill>
                  </a:tcPr>
                </a:tc>
                <a:tc>
                  <a:txBody>
                    <a:bodyPr/>
                    <a:lstStyle/>
                    <a:p>
                      <a:r>
                        <a:rPr lang="en-GB" sz="1100" b="0" dirty="0">
                          <a:solidFill>
                            <a:schemeClr val="tx1"/>
                          </a:solidFill>
                        </a:rPr>
                        <a:t>Use simple vocabulary.</a:t>
                      </a:r>
                      <a:r>
                        <a:rPr lang="en-GB" sz="1100" b="0" baseline="0" dirty="0">
                          <a:solidFill>
                            <a:schemeClr val="tx1"/>
                          </a:solidFill>
                        </a:rPr>
                        <a:t> </a:t>
                      </a:r>
                      <a:endParaRPr lang="en-GB" sz="1100" b="0" dirty="0">
                        <a:solidFill>
                          <a:schemeClr val="tx1"/>
                        </a:solidFill>
                      </a:endParaRPr>
                    </a:p>
                  </a:txBody>
                  <a:tcPr marL="50748" marR="50748" marT="0" marB="0">
                    <a:solidFill>
                      <a:schemeClr val="accent1">
                        <a:lumMod val="40000"/>
                        <a:lumOff val="60000"/>
                      </a:schemeClr>
                    </a:solidFill>
                  </a:tcPr>
                </a:tc>
                <a:tc>
                  <a:txBody>
                    <a:bodyPr/>
                    <a:lstStyle/>
                    <a:p>
                      <a:r>
                        <a:rPr lang="en-GB" sz="1100" b="0" dirty="0">
                          <a:solidFill>
                            <a:schemeClr val="tx1"/>
                          </a:solidFill>
                        </a:rPr>
                        <a:t>Listen to and experiment with new words and vocabulary</a:t>
                      </a:r>
                      <a:r>
                        <a:rPr lang="en-GB" sz="1100" b="0" baseline="0" dirty="0">
                          <a:solidFill>
                            <a:schemeClr val="tx1"/>
                          </a:solidFill>
                        </a:rPr>
                        <a:t>. </a:t>
                      </a:r>
                      <a:endParaRPr lang="en-GB" sz="1100" b="0" dirty="0">
                        <a:solidFill>
                          <a:schemeClr val="tx1"/>
                        </a:solidFill>
                      </a:endParaRP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Use a wide range of </a:t>
                      </a:r>
                      <a:r>
                        <a:rPr lang="en-GB" sz="1100" b="0" baseline="0" dirty="0">
                          <a:solidFill>
                            <a:schemeClr val="tx1"/>
                          </a:solidFill>
                        </a:rPr>
                        <a:t>vocabulary linked to their experiences.</a:t>
                      </a:r>
                      <a:endParaRPr lang="en-GB" sz="1100" b="0" dirty="0">
                        <a:solidFill>
                          <a:schemeClr val="tx1"/>
                        </a:solidFill>
                      </a:endParaRPr>
                    </a:p>
                  </a:txBody>
                  <a:tcPr marL="50748" marR="50748" marT="0" marB="0">
                    <a:solidFill>
                      <a:schemeClr val="accent2"/>
                    </a:solidFill>
                  </a:tcPr>
                </a:tc>
                <a:extLst>
                  <a:ext uri="{0D108BD9-81ED-4DB2-BD59-A6C34878D82A}">
                    <a16:rowId xmlns:a16="http://schemas.microsoft.com/office/drawing/2014/main" val="10003"/>
                  </a:ext>
                </a:extLst>
              </a:tr>
              <a:tr h="812535">
                <a:tc>
                  <a:txBody>
                    <a:bodyPr/>
                    <a:lstStyle/>
                    <a:p>
                      <a:r>
                        <a:rPr lang="en-GB" sz="1100" b="0" dirty="0">
                          <a:solidFill>
                            <a:schemeClr val="tx1"/>
                          </a:solidFill>
                        </a:rPr>
                        <a:t>Understand simple instructions, such as “stop” or “more” (independently). </a:t>
                      </a:r>
                    </a:p>
                  </a:txBody>
                  <a:tcPr marL="50748" marR="50748" marT="0" marB="0">
                    <a:solidFill>
                      <a:schemeClr val="accent2">
                        <a:lumMod val="20000"/>
                        <a:lumOff val="80000"/>
                      </a:schemeClr>
                    </a:solidFill>
                  </a:tcPr>
                </a:tc>
                <a:tc>
                  <a:txBody>
                    <a:bodyPr/>
                    <a:lstStyle/>
                    <a:p>
                      <a:r>
                        <a:rPr lang="en-GB" sz="1100" b="0" dirty="0">
                          <a:solidFill>
                            <a:schemeClr val="tx1"/>
                          </a:solidFill>
                        </a:rPr>
                        <a:t>Can follow a simple instruction with one part, this will be easier if it is linked to familiar routine. Picture prompts may</a:t>
                      </a:r>
                      <a:r>
                        <a:rPr lang="en-GB" sz="1100" dirty="0"/>
                        <a:t> </a:t>
                      </a:r>
                      <a:r>
                        <a:rPr lang="en-GB" sz="1100" b="0" dirty="0">
                          <a:solidFill>
                            <a:schemeClr val="tx1"/>
                          </a:solidFill>
                        </a:rPr>
                        <a:t>be helpful. Can understand a simple question with one part. </a:t>
                      </a:r>
                    </a:p>
                  </a:txBody>
                  <a:tcPr marL="50748" marR="50748" marT="0" marB="0">
                    <a:solidFill>
                      <a:schemeClr val="accent1">
                        <a:lumMod val="40000"/>
                        <a:lumOff val="60000"/>
                      </a:schemeClr>
                    </a:solidFill>
                  </a:tcPr>
                </a:tc>
                <a:tc>
                  <a:txBody>
                    <a:bodyPr/>
                    <a:lstStyle/>
                    <a:p>
                      <a:r>
                        <a:rPr lang="en-GB" sz="1100" b="0" dirty="0">
                          <a:solidFill>
                            <a:schemeClr val="tx1"/>
                          </a:solidFill>
                        </a:rPr>
                        <a:t>Starting to understand a question or an instruction with two parts if linked to familiar routine, pictures can help to support this. </a:t>
                      </a:r>
                    </a:p>
                    <a:p>
                      <a:endParaRPr lang="en-GB" sz="1100" b="0" dirty="0">
                        <a:solidFill>
                          <a:schemeClr val="tx1"/>
                        </a:solidFill>
                      </a:endParaRP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Understand a question or instruction that has two parts, such as: “Get your coat and wait at the door”. Can do this as part of a familiar routine as well as starting to in other situations</a:t>
                      </a:r>
                    </a:p>
                  </a:txBody>
                  <a:tcPr marL="50748" marR="50748" marT="0" marB="0">
                    <a:solidFill>
                      <a:schemeClr val="accent2"/>
                    </a:solidFill>
                  </a:tcPr>
                </a:tc>
                <a:extLst>
                  <a:ext uri="{0D108BD9-81ED-4DB2-BD59-A6C34878D82A}">
                    <a16:rowId xmlns:a16="http://schemas.microsoft.com/office/drawing/2014/main" val="10004"/>
                  </a:ext>
                </a:extLst>
              </a:tr>
              <a:tr h="637387">
                <a:tc>
                  <a:txBody>
                    <a:bodyPr/>
                    <a:lstStyle/>
                    <a:p>
                      <a:r>
                        <a:rPr lang="en-GB" sz="1100" b="0" dirty="0">
                          <a:solidFill>
                            <a:schemeClr val="tx1"/>
                          </a:solidFill>
                        </a:rPr>
                        <a:t>Understand simple questions about ‘who’, ‘what’ and ‘where’ (but generally not ‘why’). </a:t>
                      </a:r>
                    </a:p>
                  </a:txBody>
                  <a:tcPr marL="50748" marR="50748" marT="0" marB="0">
                    <a:solidFill>
                      <a:schemeClr val="accent2">
                        <a:lumMod val="20000"/>
                        <a:lumOff val="80000"/>
                      </a:schemeClr>
                    </a:solidFill>
                  </a:tcPr>
                </a:tc>
                <a:tc>
                  <a:txBody>
                    <a:bodyPr/>
                    <a:lstStyle/>
                    <a:p>
                      <a:r>
                        <a:rPr lang="en-GB" sz="1100" b="0" dirty="0">
                          <a:solidFill>
                            <a:schemeClr val="tx1"/>
                          </a:solidFill>
                        </a:rPr>
                        <a:t>Respond to ‘why’ questions linked to their own experiences and feelings; this will need lots of modelling at this stage. </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Understand some ‘why’ questions when linked to experiences; can work together with adults/peers to answer some of these questions. </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Understand ‘why’ questions, like: “Why do you think the caterpillar got</a:t>
                      </a:r>
                      <a:r>
                        <a:rPr lang="en-GB" sz="1100" b="0" baseline="0" dirty="0">
                          <a:solidFill>
                            <a:schemeClr val="tx1"/>
                          </a:solidFill>
                        </a:rPr>
                        <a:t> so big</a:t>
                      </a:r>
                      <a:r>
                        <a:rPr lang="en-GB" sz="1100" b="0" dirty="0">
                          <a:solidFill>
                            <a:schemeClr val="tx1"/>
                          </a:solidFill>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100" b="0" dirty="0">
                        <a:solidFill>
                          <a:schemeClr val="tx1"/>
                        </a:solidFill>
                      </a:endParaRPr>
                    </a:p>
                  </a:txBody>
                  <a:tcPr marL="50748" marR="50748" marT="0" marB="0">
                    <a:solidFill>
                      <a:schemeClr val="accent2"/>
                    </a:solidFill>
                  </a:tcPr>
                </a:tc>
                <a:extLst>
                  <a:ext uri="{0D108BD9-81ED-4DB2-BD59-A6C34878D82A}">
                    <a16:rowId xmlns:a16="http://schemas.microsoft.com/office/drawing/2014/main" val="10005"/>
                  </a:ext>
                </a:extLst>
              </a:tr>
              <a:tr h="763802">
                <a:tc>
                  <a:txBody>
                    <a:bodyPr/>
                    <a:lstStyle/>
                    <a:p>
                      <a:pPr marL="0" indent="0">
                        <a:buFont typeface="+mj-lt"/>
                        <a:buNone/>
                      </a:pPr>
                      <a:r>
                        <a:rPr lang="en-GB" sz="1100" b="0" dirty="0">
                          <a:solidFill>
                            <a:schemeClr val="tx1"/>
                          </a:solidFill>
                        </a:rPr>
                        <a:t>Start to develop conversations, often jumping from topic to topic. </a:t>
                      </a:r>
                    </a:p>
                  </a:txBody>
                  <a:tcPr marL="50748" marR="50748" marT="0" marB="0">
                    <a:solidFill>
                      <a:schemeClr val="accent2">
                        <a:lumMod val="20000"/>
                        <a:lumOff val="80000"/>
                      </a:schemeClr>
                    </a:solidFill>
                  </a:tcPr>
                </a:tc>
                <a:tc>
                  <a:txBody>
                    <a:bodyPr/>
                    <a:lstStyle/>
                    <a:p>
                      <a:pPr marL="0" indent="0">
                        <a:buFont typeface="+mj-lt"/>
                        <a:buNone/>
                      </a:pPr>
                      <a:r>
                        <a:rPr lang="en-GB" sz="1100" b="0" dirty="0">
                          <a:solidFill>
                            <a:schemeClr val="tx1"/>
                          </a:solidFill>
                        </a:rPr>
                        <a:t>Listen to and join in with rhymes. Listen to and explore familiar books. Begin to be aware of the beginning/ middle/end of stories </a:t>
                      </a:r>
                    </a:p>
                  </a:txBody>
                  <a:tcPr marL="50748" marR="50748" marT="0" marB="0">
                    <a:solidFill>
                      <a:schemeClr val="accent1">
                        <a:lumMod val="40000"/>
                        <a:lumOff val="60000"/>
                      </a:schemeClr>
                    </a:solidFill>
                  </a:tcPr>
                </a:tc>
                <a:tc>
                  <a:txBody>
                    <a:bodyPr/>
                    <a:lstStyle/>
                    <a:p>
                      <a:pPr marL="0" indent="0">
                        <a:buFont typeface="+mj-lt"/>
                        <a:buNone/>
                      </a:pPr>
                      <a:r>
                        <a:rPr lang="en-GB" sz="1100" b="0" dirty="0">
                          <a:solidFill>
                            <a:schemeClr val="tx1"/>
                          </a:solidFill>
                        </a:rPr>
                        <a:t>Join in with and remember more rhymes. Start to know some familiar books and be able to talk about some elements of those, e.g. characters, main events, etc. Begin to be able to tell a simple story with some elements in the correct order. </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Know many rhymes, be able to talk about familiar books, and be able to tell a long story. Be able to use some story language when telling a long story and have an understanding of the beginning/middle/end of a story, characters and main events.</a:t>
                      </a:r>
                    </a:p>
                  </a:txBody>
                  <a:tcPr marL="50748" marR="50748" marT="0" marB="0">
                    <a:solidFill>
                      <a:schemeClr val="accent2"/>
                    </a:solidFill>
                  </a:tcPr>
                </a:tc>
                <a:extLst>
                  <a:ext uri="{0D108BD9-81ED-4DB2-BD59-A6C34878D82A}">
                    <a16:rowId xmlns:a16="http://schemas.microsoft.com/office/drawing/2014/main" val="10006"/>
                  </a:ext>
                </a:extLst>
              </a:tr>
            </a:tbl>
          </a:graphicData>
        </a:graphic>
      </p:graphicFrame>
      <p:sp>
        <p:nvSpPr>
          <p:cNvPr id="5" name="TextBox 4"/>
          <p:cNvSpPr txBox="1"/>
          <p:nvPr/>
        </p:nvSpPr>
        <p:spPr>
          <a:xfrm>
            <a:off x="703730" y="139048"/>
            <a:ext cx="11237257" cy="1877437"/>
          </a:xfrm>
          <a:prstGeom prst="rect">
            <a:avLst/>
          </a:prstGeom>
          <a:noFill/>
        </p:spPr>
        <p:txBody>
          <a:bodyPr wrap="square" rtlCol="0">
            <a:spAutoFit/>
          </a:bodyPr>
          <a:lstStyle/>
          <a:p>
            <a:r>
              <a:rPr lang="en-GB" sz="2000" dirty="0"/>
              <a:t>EYFS Nursery End Point Summary- Communication and Language</a:t>
            </a:r>
          </a:p>
          <a:p>
            <a:endParaRPr lang="en-GB" sz="1200" dirty="0"/>
          </a:p>
          <a:p>
            <a:r>
              <a:rPr lang="en-GB" sz="1200" dirty="0"/>
              <a:t>The development of children’s spoken language underpins all seven areas of learning and development. Children’s back-and-forth interactions from an early age form the foundations for language and cognitive development. The number and quality of the conversations they have with adults and peers throughout the day in a language-rich environment is crucial. By commenting on what children are interested in or doing, and echoing back what they say with new vocabulary added, practitioners will build children's language effectively. Reading frequently to children, and engaging them actively in stories, non-fiction, rhymes and poems, and then providing them with extensive opportunities to use and embed new words in a range of contexts, will give children the opportunity to thrive. Through conversation, story-telling and role play, where children share their ideas with support and modelling from their teacher, and sensitive questioning that invites them to elaborate, children become comfortable using a rich range of vocabulary and language structures.  </a:t>
            </a:r>
          </a:p>
        </p:txBody>
      </p:sp>
    </p:spTree>
    <p:extLst>
      <p:ext uri="{BB962C8B-B14F-4D97-AF65-F5344CB8AC3E}">
        <p14:creationId xmlns:p14="http://schemas.microsoft.com/office/powerpoint/2010/main" val="2795172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329298219"/>
              </p:ext>
            </p:extLst>
          </p:nvPr>
        </p:nvGraphicFramePr>
        <p:xfrm>
          <a:off x="482627" y="591671"/>
          <a:ext cx="11320955" cy="4460569"/>
        </p:xfrm>
        <a:graphic>
          <a:graphicData uri="http://schemas.openxmlformats.org/drawingml/2006/table">
            <a:tbl>
              <a:tblPr firstRow="1" firstCol="1" bandRow="1">
                <a:tableStyleId>{5C22544A-7EE6-4342-B048-85BDC9FD1C3A}</a:tableStyleId>
              </a:tblPr>
              <a:tblGrid>
                <a:gridCol w="2247125">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3240742">
                  <a:extLst>
                    <a:ext uri="{9D8B030D-6E8A-4147-A177-3AD203B41FA5}">
                      <a16:colId xmlns:a16="http://schemas.microsoft.com/office/drawing/2014/main" val="20002"/>
                    </a:ext>
                  </a:extLst>
                </a:gridCol>
                <a:gridCol w="3089888">
                  <a:extLst>
                    <a:ext uri="{9D8B030D-6E8A-4147-A177-3AD203B41FA5}">
                      <a16:colId xmlns:a16="http://schemas.microsoft.com/office/drawing/2014/main" val="20003"/>
                    </a:ext>
                  </a:extLst>
                </a:gridCol>
              </a:tblGrid>
              <a:tr h="289042">
                <a:tc gridSpan="3">
                  <a:txBody>
                    <a:bodyPr/>
                    <a:lstStyle/>
                    <a:p>
                      <a:pPr algn="ctr"/>
                      <a:r>
                        <a:rPr lang="en-GB" dirty="0"/>
                        <a:t>                     Sequential Learning </a:t>
                      </a:r>
                    </a:p>
                  </a:txBody>
                  <a:tcPr marL="50748" marR="50748" marT="0" marB="0" anchor="ctr"/>
                </a:tc>
                <a:tc hMerge="1">
                  <a:txBody>
                    <a:bodyPr/>
                    <a:lstStyle/>
                    <a:p>
                      <a:endParaRPr lang="en-GB" dirty="0"/>
                    </a:p>
                  </a:txBody>
                  <a:tcPr marL="50748" marR="50748" marT="0" marB="0" anchor="ctr"/>
                </a:tc>
                <a:tc hMerge="1">
                  <a:txBody>
                    <a:bodyPr/>
                    <a:lstStyle/>
                    <a:p>
                      <a:endParaRPr lang="en-GB" dirty="0"/>
                    </a:p>
                  </a:txBody>
                  <a:tcPr marL="50748" marR="50748" marT="0" marB="0" anchor="ctr"/>
                </a:tc>
                <a:tc>
                  <a:txBody>
                    <a:bodyPr/>
                    <a:lstStyle/>
                    <a:p>
                      <a:pPr algn="ctr"/>
                      <a:r>
                        <a:rPr lang="en-GB" dirty="0"/>
                        <a:t>End Points </a:t>
                      </a:r>
                    </a:p>
                  </a:txBody>
                  <a:tcPr marL="50748" marR="50748" marT="0" marB="0" anchor="ctr"/>
                </a:tc>
                <a:extLst>
                  <a:ext uri="{0D108BD9-81ED-4DB2-BD59-A6C34878D82A}">
                    <a16:rowId xmlns:a16="http://schemas.microsoft.com/office/drawing/2014/main" val="10000"/>
                  </a:ext>
                </a:extLst>
              </a:tr>
              <a:tr h="533520">
                <a:tc>
                  <a:txBody>
                    <a:bodyPr/>
                    <a:lstStyle/>
                    <a:p>
                      <a:pPr algn="l"/>
                      <a:r>
                        <a:rPr lang="en-GB" sz="1100" b="0" dirty="0">
                          <a:solidFill>
                            <a:schemeClr val="tx1"/>
                          </a:solidFill>
                        </a:rPr>
                        <a:t>Enjoys singing, music and toys that make sounds.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Sing some familiar songs and join in with some new songs. Can do this independently and confidently.  </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Begin to add more new songs to their repertoire, alongside familiar songs. May begin to make up their own versions.  </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Sing a large repertoire of songs. Know the core Nursery songs</a:t>
                      </a:r>
                    </a:p>
                  </a:txBody>
                  <a:tcPr marL="50748" marR="50748" marT="0" marB="0">
                    <a:solidFill>
                      <a:schemeClr val="accent2"/>
                    </a:solidFill>
                  </a:tcPr>
                </a:tc>
                <a:extLst>
                  <a:ext uri="{0D108BD9-81ED-4DB2-BD59-A6C34878D82A}">
                    <a16:rowId xmlns:a16="http://schemas.microsoft.com/office/drawing/2014/main" val="10001"/>
                  </a:ext>
                </a:extLst>
              </a:tr>
              <a:tr h="1059820">
                <a:tc>
                  <a:txBody>
                    <a:bodyPr/>
                    <a:lstStyle/>
                    <a:p>
                      <a:r>
                        <a:rPr lang="en-GB" sz="1100" b="0" dirty="0">
                          <a:solidFill>
                            <a:schemeClr val="tx1"/>
                          </a:solidFill>
                        </a:rPr>
                        <a:t>Start to say how they are feeling, using words as well as actions. Can be communicated using pictures and gestures to help support their choices.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Can communicate their needs, likes, wants and opinions using simple language alongside pictures, body language and gestures when needed. It can at times be difficult to understand what they are saying </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Develop their communication skills further; as their vocabulary widens they will use gestures/pictures less. It is becoming easier to understand what they are trying to communicate, even if they are still struggling to use some of the correct tenses/plurals. </a:t>
                      </a:r>
                    </a:p>
                  </a:txBody>
                  <a:tcPr marL="50748" marR="50748" marT="0" marB="0">
                    <a:solidFill>
                      <a:schemeClr val="accent2">
                        <a:lumMod val="40000"/>
                        <a:lumOff val="60000"/>
                      </a:schemeClr>
                    </a:solidFill>
                  </a:tcPr>
                </a:tc>
                <a:tc>
                  <a:txBody>
                    <a:bodyPr/>
                    <a:lstStyle/>
                    <a:p>
                      <a:r>
                        <a:rPr lang="en-GB" sz="1100" b="0" dirty="0">
                          <a:solidFill>
                            <a:schemeClr val="tx1"/>
                          </a:solidFill>
                        </a:rPr>
                        <a:t>Develop their communication, but may continue to have problems with irregular tenses and plurals, such as ‘</a:t>
                      </a:r>
                      <a:r>
                        <a:rPr lang="en-GB" sz="1100" b="0" dirty="0" err="1">
                          <a:solidFill>
                            <a:schemeClr val="tx1"/>
                          </a:solidFill>
                        </a:rPr>
                        <a:t>runned</a:t>
                      </a:r>
                      <a:r>
                        <a:rPr lang="en-GB" sz="1100" b="0" dirty="0">
                          <a:solidFill>
                            <a:schemeClr val="tx1"/>
                          </a:solidFill>
                        </a:rPr>
                        <a:t>’ for ‘ran’, ‘</a:t>
                      </a:r>
                      <a:r>
                        <a:rPr lang="en-GB" sz="1100" b="0" dirty="0" err="1">
                          <a:solidFill>
                            <a:schemeClr val="tx1"/>
                          </a:solidFill>
                        </a:rPr>
                        <a:t>swimmed</a:t>
                      </a:r>
                      <a:r>
                        <a:rPr lang="en-GB" sz="1100" b="0" dirty="0">
                          <a:solidFill>
                            <a:schemeClr val="tx1"/>
                          </a:solidFill>
                        </a:rPr>
                        <a:t>’ for ‘swam’.  </a:t>
                      </a:r>
                    </a:p>
                  </a:txBody>
                  <a:tcPr marL="50748" marR="50748" marT="0" marB="0">
                    <a:solidFill>
                      <a:schemeClr val="accent2"/>
                    </a:solidFill>
                  </a:tcPr>
                </a:tc>
                <a:extLst>
                  <a:ext uri="{0D108BD9-81ED-4DB2-BD59-A6C34878D82A}">
                    <a16:rowId xmlns:a16="http://schemas.microsoft.com/office/drawing/2014/main" val="10002"/>
                  </a:ext>
                </a:extLst>
              </a:tr>
              <a:tr h="706546">
                <a:tc>
                  <a:txBody>
                    <a:bodyPr/>
                    <a:lstStyle/>
                    <a:p>
                      <a:r>
                        <a:rPr lang="en-GB" sz="1100" b="0" dirty="0">
                          <a:solidFill>
                            <a:schemeClr val="tx1"/>
                          </a:solidFill>
                        </a:rPr>
                        <a:t>Understand and act on longer sentences like ‘make teddy jump’ or ‘find your coat’.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Use simple sentences to communicate, e.g. “I go home”/”I like apple”</a:t>
                      </a:r>
                    </a:p>
                    <a:p>
                      <a:endParaRPr lang="en-GB" sz="1100" b="0" dirty="0">
                        <a:solidFill>
                          <a:schemeClr val="tx1"/>
                        </a:solidFill>
                      </a:endParaRP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Use slightly longer sentences to communicate, e.g. “I went park yesterday”/”I want red car”</a:t>
                      </a:r>
                    </a:p>
                    <a:p>
                      <a:endParaRPr lang="en-GB" sz="1100" b="0" dirty="0">
                        <a:solidFill>
                          <a:schemeClr val="tx1"/>
                        </a:solidFill>
                      </a:endParaRP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Use longer sentences of four to six words. These could be more complex and use adjectives to describe things, e.g. “I’m making a big pink cake!”</a:t>
                      </a:r>
                    </a:p>
                  </a:txBody>
                  <a:tcPr marL="50748" marR="50748" marT="0" marB="0">
                    <a:solidFill>
                      <a:schemeClr val="accent2"/>
                    </a:solidFill>
                  </a:tcPr>
                </a:tc>
                <a:extLst>
                  <a:ext uri="{0D108BD9-81ED-4DB2-BD59-A6C34878D82A}">
                    <a16:rowId xmlns:a16="http://schemas.microsoft.com/office/drawing/2014/main" val="10003"/>
                  </a:ext>
                </a:extLst>
              </a:tr>
              <a:tr h="883183">
                <a:tc>
                  <a:txBody>
                    <a:bodyPr/>
                    <a:lstStyle/>
                    <a:p>
                      <a:r>
                        <a:rPr lang="en-GB" sz="1100" b="0" dirty="0">
                          <a:solidFill>
                            <a:schemeClr val="tx1"/>
                          </a:solidFill>
                        </a:rPr>
                        <a:t>Start to develop conversation, often jumping from topic to topic.  </a:t>
                      </a:r>
                    </a:p>
                  </a:txBody>
                  <a:tcPr marL="50748" marR="50748" marT="0" marB="0">
                    <a:solidFill>
                      <a:schemeClr val="accent2">
                        <a:lumMod val="20000"/>
                        <a:lumOff val="80000"/>
                      </a:schemeClr>
                    </a:solidFill>
                  </a:tcPr>
                </a:tc>
                <a:tc>
                  <a:txBody>
                    <a:bodyPr/>
                    <a:lstStyle/>
                    <a:p>
                      <a:r>
                        <a:rPr lang="en-GB" sz="1100" b="0" dirty="0">
                          <a:solidFill>
                            <a:schemeClr val="tx1"/>
                          </a:solidFill>
                        </a:rPr>
                        <a:t>Can engage in conversation with adults/peers when it is initiated by them; may not continue that conversation for very long or consider what is being said to them. </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Beginning to initiate conversation with adults/peers; is starting to continue the conversation for a few turns and starting to consider what is being said to them. </a:t>
                      </a:r>
                    </a:p>
                    <a:p>
                      <a:endParaRPr lang="en-GB" sz="1100" b="0" dirty="0">
                        <a:solidFill>
                          <a:schemeClr val="tx1"/>
                        </a:solidFill>
                      </a:endParaRP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Can start a conversation with an adult or a friend and continue it for many turns.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100" b="0" dirty="0">
                        <a:solidFill>
                          <a:schemeClr val="tx1"/>
                        </a:solidFill>
                      </a:endParaRPr>
                    </a:p>
                  </a:txBody>
                  <a:tcPr marL="50748" marR="50748" marT="0" marB="0">
                    <a:solidFill>
                      <a:schemeClr val="accent2"/>
                    </a:solidFill>
                  </a:tcPr>
                </a:tc>
                <a:extLst>
                  <a:ext uri="{0D108BD9-81ED-4DB2-BD59-A6C34878D82A}">
                    <a16:rowId xmlns:a16="http://schemas.microsoft.com/office/drawing/2014/main" val="10004"/>
                  </a:ext>
                </a:extLst>
              </a:tr>
              <a:tr h="988458">
                <a:tc>
                  <a:txBody>
                    <a:bodyPr/>
                    <a:lstStyle/>
                    <a:p>
                      <a:r>
                        <a:rPr lang="en-GB" sz="1100" b="0" dirty="0">
                          <a:solidFill>
                            <a:schemeClr val="tx1"/>
                          </a:solidFill>
                        </a:rPr>
                        <a:t>Develop pretend play, ‘putting the baby to sleep’ or ‘driving the car to the shops.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Engage in play alongside others; use some language within that play and respond when an adult models how to organise that play. </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Begin to use more talk when engaging in play alongside and with others; start to use some simple language to respond to adults/peers organising play and start to do the same themselves.</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Use talk to organise themselves and their play: “Let’s go on a bus... you sit there... I’ll be the driver.”</a:t>
                      </a:r>
                    </a:p>
                  </a:txBody>
                  <a:tcPr marL="50748" marR="50748" marT="0" marB="0">
                    <a:solidFill>
                      <a:schemeClr val="accent2"/>
                    </a:solidFill>
                  </a:tcPr>
                </a:tc>
                <a:extLst>
                  <a:ext uri="{0D108BD9-81ED-4DB2-BD59-A6C34878D82A}">
                    <a16:rowId xmlns:a16="http://schemas.microsoft.com/office/drawing/2014/main" val="10005"/>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64003082"/>
              </p:ext>
            </p:extLst>
          </p:nvPr>
        </p:nvGraphicFramePr>
        <p:xfrm>
          <a:off x="482627" y="5204013"/>
          <a:ext cx="11320955" cy="1148128"/>
        </p:xfrm>
        <a:graphic>
          <a:graphicData uri="http://schemas.openxmlformats.org/drawingml/2006/table">
            <a:tbl>
              <a:tblPr firstRow="1" firstCol="1" bandRow="1">
                <a:tableStyleId>{5C22544A-7EE6-4342-B048-85BDC9FD1C3A}</a:tableStyleId>
              </a:tblPr>
              <a:tblGrid>
                <a:gridCol w="11320955">
                  <a:extLst>
                    <a:ext uri="{9D8B030D-6E8A-4147-A177-3AD203B41FA5}">
                      <a16:colId xmlns:a16="http://schemas.microsoft.com/office/drawing/2014/main" val="20000"/>
                    </a:ext>
                  </a:extLst>
                </a:gridCol>
              </a:tblGrid>
              <a:tr h="20195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0" dirty="0">
                          <a:solidFill>
                            <a:schemeClr val="bg1"/>
                          </a:solidFill>
                        </a:rPr>
                        <a:t>                                                         Observation checkpoint  </a:t>
                      </a:r>
                      <a:r>
                        <a:rPr lang="en-GB" dirty="0">
                          <a:solidFill>
                            <a:schemeClr val="bg1"/>
                          </a:solidFill>
                        </a:rPr>
                        <a:t> </a:t>
                      </a:r>
                    </a:p>
                  </a:txBody>
                  <a:tcPr marL="50748" marR="50748" marT="0" marB="0" anchor="ctr"/>
                </a:tc>
                <a:extLst>
                  <a:ext uri="{0D108BD9-81ED-4DB2-BD59-A6C34878D82A}">
                    <a16:rowId xmlns:a16="http://schemas.microsoft.com/office/drawing/2014/main" val="10000"/>
                  </a:ext>
                </a:extLst>
              </a:tr>
              <a:tr h="873808">
                <a:tc>
                  <a:txBody>
                    <a:bodyPr/>
                    <a:lstStyle/>
                    <a:p>
                      <a:pPr algn="l"/>
                      <a:r>
                        <a:rPr lang="en-GB" sz="1200" b="0" dirty="0">
                          <a:solidFill>
                            <a:schemeClr val="tx1"/>
                          </a:solidFill>
                        </a:rPr>
                        <a:t>Around the age of 3, can the child shift from one task to another if you fully obtain their attention, for example, by using their name? Around the age of 4, is the child using</a:t>
                      </a:r>
                      <a:r>
                        <a:rPr lang="en-GB" sz="1200" b="0" baseline="0" dirty="0">
                          <a:solidFill>
                            <a:schemeClr val="tx1"/>
                          </a:solidFill>
                        </a:rPr>
                        <a:t> </a:t>
                      </a:r>
                      <a:r>
                        <a:rPr lang="en-GB" sz="1200" b="0" dirty="0">
                          <a:solidFill>
                            <a:schemeClr val="tx1"/>
                          </a:solidFill>
                        </a:rPr>
                        <a:t> sentences of 4-6 words – “I want to play with cars” or “what’s this thing called?” Can the child use sentences joined up with words like ‘because’, ‘or’, ‘and’? For example “I like ice cream because it’s</a:t>
                      </a:r>
                      <a:r>
                        <a:rPr lang="en-GB" sz="1200" b="0" baseline="0" dirty="0">
                          <a:solidFill>
                            <a:schemeClr val="tx1"/>
                          </a:solidFill>
                        </a:rPr>
                        <a:t> tasty</a:t>
                      </a:r>
                      <a:r>
                        <a:rPr lang="en-GB" sz="1200" b="0" dirty="0">
                          <a:solidFill>
                            <a:schemeClr val="tx1"/>
                          </a:solidFill>
                        </a:rPr>
                        <a:t>”. Is the child using the future and past tense: “I am going to the park” and “I went to the shop”? Can the child answer simple ‘why’ questions?</a:t>
                      </a:r>
                    </a:p>
                  </a:txBody>
                  <a:tcPr marL="50748" marR="50748" marT="0" marB="0">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2" name="TextBox 1"/>
          <p:cNvSpPr txBox="1"/>
          <p:nvPr/>
        </p:nvSpPr>
        <p:spPr>
          <a:xfrm>
            <a:off x="703730" y="130753"/>
            <a:ext cx="11099852" cy="677108"/>
          </a:xfrm>
          <a:prstGeom prst="rect">
            <a:avLst/>
          </a:prstGeom>
          <a:noFill/>
        </p:spPr>
        <p:txBody>
          <a:bodyPr wrap="square" rtlCol="0">
            <a:spAutoFit/>
          </a:bodyPr>
          <a:lstStyle/>
          <a:p>
            <a:r>
              <a:rPr lang="en-GB" sz="2000" dirty="0"/>
              <a:t>EYFS Nursery - Communication and Language    Nursery to Reception End Points </a:t>
            </a:r>
          </a:p>
          <a:p>
            <a:endParaRPr lang="en-GB" dirty="0"/>
          </a:p>
        </p:txBody>
      </p:sp>
    </p:spTree>
    <p:extLst>
      <p:ext uri="{BB962C8B-B14F-4D97-AF65-F5344CB8AC3E}">
        <p14:creationId xmlns:p14="http://schemas.microsoft.com/office/powerpoint/2010/main" val="3384562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959144256"/>
              </p:ext>
            </p:extLst>
          </p:nvPr>
        </p:nvGraphicFramePr>
        <p:xfrm>
          <a:off x="120403" y="1946084"/>
          <a:ext cx="11940988" cy="4569942"/>
        </p:xfrm>
        <a:graphic>
          <a:graphicData uri="http://schemas.openxmlformats.org/drawingml/2006/table">
            <a:tbl>
              <a:tblPr firstRow="1" firstCol="1" bandRow="1">
                <a:tableStyleId>{5C22544A-7EE6-4342-B048-85BDC9FD1C3A}</a:tableStyleId>
              </a:tblPr>
              <a:tblGrid>
                <a:gridCol w="2693251">
                  <a:extLst>
                    <a:ext uri="{9D8B030D-6E8A-4147-A177-3AD203B41FA5}">
                      <a16:colId xmlns:a16="http://schemas.microsoft.com/office/drawing/2014/main" val="20000"/>
                    </a:ext>
                  </a:extLst>
                </a:gridCol>
                <a:gridCol w="2653941">
                  <a:extLst>
                    <a:ext uri="{9D8B030D-6E8A-4147-A177-3AD203B41FA5}">
                      <a16:colId xmlns:a16="http://schemas.microsoft.com/office/drawing/2014/main" val="20001"/>
                    </a:ext>
                  </a:extLst>
                </a:gridCol>
                <a:gridCol w="3219665">
                  <a:extLst>
                    <a:ext uri="{9D8B030D-6E8A-4147-A177-3AD203B41FA5}">
                      <a16:colId xmlns:a16="http://schemas.microsoft.com/office/drawing/2014/main" val="20002"/>
                    </a:ext>
                  </a:extLst>
                </a:gridCol>
                <a:gridCol w="3374131">
                  <a:extLst>
                    <a:ext uri="{9D8B030D-6E8A-4147-A177-3AD203B41FA5}">
                      <a16:colId xmlns:a16="http://schemas.microsoft.com/office/drawing/2014/main" val="20003"/>
                    </a:ext>
                  </a:extLst>
                </a:gridCol>
              </a:tblGrid>
              <a:tr h="207085">
                <a:tc gridSpan="3">
                  <a:txBody>
                    <a:bodyPr/>
                    <a:lstStyle/>
                    <a:p>
                      <a:pPr algn="ctr"/>
                      <a:r>
                        <a:rPr lang="en-GB" dirty="0"/>
                        <a:t>     Sequential Learning </a:t>
                      </a:r>
                    </a:p>
                  </a:txBody>
                  <a:tcPr marL="50748" marR="50748" marT="0" marB="0" anchor="ctr"/>
                </a:tc>
                <a:tc hMerge="1">
                  <a:txBody>
                    <a:bodyPr/>
                    <a:lstStyle/>
                    <a:p>
                      <a:endParaRPr lang="en-GB" dirty="0"/>
                    </a:p>
                  </a:txBody>
                  <a:tcPr marL="50748" marR="50748" marT="0" marB="0" anchor="ctr"/>
                </a:tc>
                <a:tc hMerge="1">
                  <a:txBody>
                    <a:bodyPr/>
                    <a:lstStyle/>
                    <a:p>
                      <a:endParaRPr lang="en-GB" dirty="0"/>
                    </a:p>
                  </a:txBody>
                  <a:tcPr marL="50748" marR="50748" marT="0" marB="0" anchor="ctr"/>
                </a:tc>
                <a:tc>
                  <a:txBody>
                    <a:bodyPr/>
                    <a:lstStyle/>
                    <a:p>
                      <a:pPr algn="ctr"/>
                      <a:r>
                        <a:rPr lang="en-GB" dirty="0"/>
                        <a:t>End Points </a:t>
                      </a:r>
                    </a:p>
                  </a:txBody>
                  <a:tcPr marL="50748" marR="50748" marT="0" marB="0" anchor="ctr"/>
                </a:tc>
                <a:extLst>
                  <a:ext uri="{0D108BD9-81ED-4DB2-BD59-A6C34878D82A}">
                    <a16:rowId xmlns:a16="http://schemas.microsoft.com/office/drawing/2014/main" val="10000"/>
                  </a:ext>
                </a:extLst>
              </a:tr>
              <a:tr h="688683">
                <a:tc>
                  <a:txBody>
                    <a:bodyPr/>
                    <a:lstStyle/>
                    <a:p>
                      <a:pPr algn="l"/>
                      <a:r>
                        <a:rPr lang="en-GB" sz="1100" b="0" dirty="0">
                          <a:solidFill>
                            <a:schemeClr val="tx1"/>
                          </a:solidFill>
                        </a:rPr>
                        <a:t>Express preferences and decisions. They also try new things and start establishing their autonomy. </a:t>
                      </a:r>
                    </a:p>
                  </a:txBody>
                  <a:tcPr marL="50748" marR="50748" marT="0" marB="0">
                    <a:solidFill>
                      <a:schemeClr val="accent2">
                        <a:lumMod val="20000"/>
                        <a:lumOff val="80000"/>
                      </a:schemeClr>
                    </a:solidFill>
                  </a:tcPr>
                </a:tc>
                <a:tc>
                  <a:txBody>
                    <a:bodyPr/>
                    <a:lstStyle/>
                    <a:p>
                      <a:pPr algn="l"/>
                      <a:r>
                        <a:rPr lang="en-GB" sz="1100" b="0" dirty="0">
                          <a:solidFill>
                            <a:schemeClr val="tx1"/>
                          </a:solidFill>
                        </a:rPr>
                        <a:t>Children know they can choose from a range of activities for a purpose and that they can seek support with this.  </a:t>
                      </a:r>
                    </a:p>
                  </a:txBody>
                  <a:tcPr marL="50748" marR="50748" marT="0" marB="0">
                    <a:solidFill>
                      <a:schemeClr val="accent1">
                        <a:lumMod val="40000"/>
                        <a:lumOff val="60000"/>
                      </a:schemeClr>
                    </a:solidFill>
                  </a:tcPr>
                </a:tc>
                <a:tc>
                  <a:txBody>
                    <a:bodyPr/>
                    <a:lstStyle/>
                    <a:p>
                      <a:pPr algn="l"/>
                      <a:r>
                        <a:rPr lang="en-GB" sz="1100" b="0" dirty="0">
                          <a:solidFill>
                            <a:schemeClr val="tx1"/>
                          </a:solidFill>
                        </a:rPr>
                        <a:t>Children remember where resources can be found and belong and that they can be used in a variety of ways  </a:t>
                      </a:r>
                    </a:p>
                    <a:p>
                      <a:endParaRPr lang="en-GB" sz="1100" dirty="0"/>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Select and use activities and resources, with help when needed. This helps them to achieve a goal they have chosen, or one which is suggested to them.</a:t>
                      </a:r>
                    </a:p>
                  </a:txBody>
                  <a:tcPr marL="50748" marR="50748" marT="0" marB="0">
                    <a:solidFill>
                      <a:schemeClr val="accent2"/>
                    </a:solidFill>
                  </a:tcPr>
                </a:tc>
                <a:extLst>
                  <a:ext uri="{0D108BD9-81ED-4DB2-BD59-A6C34878D82A}">
                    <a16:rowId xmlns:a16="http://schemas.microsoft.com/office/drawing/2014/main" val="10001"/>
                  </a:ext>
                </a:extLst>
              </a:tr>
              <a:tr h="516513">
                <a:tc>
                  <a:txBody>
                    <a:bodyPr/>
                    <a:lstStyle/>
                    <a:p>
                      <a:pPr marL="0" indent="0">
                        <a:buFont typeface="+mj-lt"/>
                        <a:buNone/>
                      </a:pPr>
                      <a:r>
                        <a:rPr lang="en-GB" sz="1100" b="0" dirty="0">
                          <a:solidFill>
                            <a:schemeClr val="tx1"/>
                          </a:solidFill>
                        </a:rPr>
                        <a:t>Feel confident when taken out around the local neighbourhood and enjoy exploring new places</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know that they are part of a family/community</a:t>
                      </a:r>
                      <a:r>
                        <a:rPr lang="en-GB" sz="1100" b="0" baseline="0" dirty="0">
                          <a:solidFill>
                            <a:schemeClr val="tx1"/>
                          </a:solidFill>
                        </a:rPr>
                        <a:t> e.g. nursery or home</a:t>
                      </a:r>
                      <a:r>
                        <a:rPr lang="en-GB" sz="1100" b="0" dirty="0">
                          <a:solidFill>
                            <a:schemeClr val="tx1"/>
                          </a:solidFill>
                        </a:rPr>
                        <a:t> </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start to develop responsibility that tasks need to be completed  </a:t>
                      </a:r>
                    </a:p>
                    <a:p>
                      <a:endParaRPr lang="en-GB" sz="1100" dirty="0"/>
                    </a:p>
                  </a:txBody>
                  <a:tcPr marL="50748" marR="50748" marT="0" marB="0">
                    <a:solidFill>
                      <a:schemeClr val="accent2">
                        <a:lumMod val="40000"/>
                        <a:lumOff val="60000"/>
                      </a:schemeClr>
                    </a:solidFill>
                  </a:tcPr>
                </a:tc>
                <a:tc>
                  <a:txBody>
                    <a:bodyPr/>
                    <a:lstStyle/>
                    <a:p>
                      <a:pPr marL="0" indent="0">
                        <a:buFont typeface="+mj-lt"/>
                        <a:buNone/>
                      </a:pPr>
                      <a:r>
                        <a:rPr lang="en-GB" sz="1100" b="0" dirty="0">
                          <a:solidFill>
                            <a:schemeClr val="tx1"/>
                          </a:solidFill>
                        </a:rPr>
                        <a:t>Develop their sense of responsibility and membership of a community. </a:t>
                      </a:r>
                    </a:p>
                    <a:p>
                      <a:endParaRPr lang="en-GB" sz="1100" dirty="0"/>
                    </a:p>
                  </a:txBody>
                  <a:tcPr marL="50748" marR="50748" marT="0" marB="0">
                    <a:solidFill>
                      <a:schemeClr val="accent2"/>
                    </a:solidFill>
                  </a:tcPr>
                </a:tc>
                <a:extLst>
                  <a:ext uri="{0D108BD9-81ED-4DB2-BD59-A6C34878D82A}">
                    <a16:rowId xmlns:a16="http://schemas.microsoft.com/office/drawing/2014/main" val="10002"/>
                  </a:ext>
                </a:extLst>
              </a:tr>
              <a:tr h="516513">
                <a:tc>
                  <a:txBody>
                    <a:bodyPr/>
                    <a:lstStyle/>
                    <a:p>
                      <a:r>
                        <a:rPr lang="en-GB" sz="1100" b="0" dirty="0">
                          <a:solidFill>
                            <a:schemeClr val="tx1"/>
                          </a:solidFill>
                        </a:rPr>
                        <a:t>Find ways of managing transitions, for example from their parent to their key person.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feel safe and happy to come into nursery. Separates from care giver well.  </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feel safe and have developed confidence to speak with peers and adults within their group.</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Become more outgoing with unfamiliar people, in the safe context of their setting</a:t>
                      </a:r>
                      <a:r>
                        <a:rPr lang="en-GB" sz="1100" dirty="0">
                          <a:solidFill>
                            <a:schemeClr val="tx1"/>
                          </a:solidFill>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100" b="0" dirty="0">
                        <a:solidFill>
                          <a:schemeClr val="tx1"/>
                        </a:solidFill>
                      </a:endParaRPr>
                    </a:p>
                  </a:txBody>
                  <a:tcPr marL="50748" marR="50748" marT="0" marB="0">
                    <a:solidFill>
                      <a:schemeClr val="accent2"/>
                    </a:solidFill>
                  </a:tcPr>
                </a:tc>
                <a:extLst>
                  <a:ext uri="{0D108BD9-81ED-4DB2-BD59-A6C34878D82A}">
                    <a16:rowId xmlns:a16="http://schemas.microsoft.com/office/drawing/2014/main" val="10003"/>
                  </a:ext>
                </a:extLst>
              </a:tr>
              <a:tr h="516513">
                <a:tc>
                  <a:txBody>
                    <a:bodyPr/>
                    <a:lstStyle/>
                    <a:p>
                      <a:r>
                        <a:rPr lang="en-GB" sz="1100" b="0" dirty="0">
                          <a:solidFill>
                            <a:schemeClr val="tx1"/>
                          </a:solidFill>
                        </a:rPr>
                        <a:t>Develop friendships with other children. </a:t>
                      </a:r>
                    </a:p>
                  </a:txBody>
                  <a:tcPr marL="50748" marR="50748" marT="0" marB="0">
                    <a:solidFill>
                      <a:schemeClr val="accent2">
                        <a:lumMod val="20000"/>
                        <a:lumOff val="80000"/>
                      </a:schemeClr>
                    </a:solidFill>
                  </a:tcPr>
                </a:tc>
                <a:tc>
                  <a:txBody>
                    <a:bodyPr/>
                    <a:lstStyle/>
                    <a:p>
                      <a:r>
                        <a:rPr lang="en-GB" sz="1100" b="0" dirty="0">
                          <a:solidFill>
                            <a:schemeClr val="tx1"/>
                          </a:solidFill>
                        </a:rPr>
                        <a:t>Children watch and listen to others and join in with 1-1 and small group conversations.</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share their thoughts and ideas within larger group situations  </a:t>
                      </a:r>
                    </a:p>
                    <a:p>
                      <a:endParaRPr lang="en-GB" sz="1100" b="0" dirty="0">
                        <a:solidFill>
                          <a:schemeClr val="tx1"/>
                        </a:solidFill>
                      </a:endParaRP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Show more confidence in new social situations.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100" b="0" dirty="0">
                        <a:solidFill>
                          <a:schemeClr val="tx1"/>
                        </a:solidFill>
                      </a:endParaRPr>
                    </a:p>
                  </a:txBody>
                  <a:tcPr marL="50748" marR="50748" marT="0" marB="0">
                    <a:solidFill>
                      <a:schemeClr val="accent2"/>
                    </a:solidFill>
                  </a:tcPr>
                </a:tc>
                <a:extLst>
                  <a:ext uri="{0D108BD9-81ED-4DB2-BD59-A6C34878D82A}">
                    <a16:rowId xmlns:a16="http://schemas.microsoft.com/office/drawing/2014/main" val="10004"/>
                  </a:ext>
                </a:extLst>
              </a:tr>
              <a:tr h="548640">
                <a:tc>
                  <a:txBody>
                    <a:bodyPr/>
                    <a:lstStyle/>
                    <a:p>
                      <a:r>
                        <a:rPr lang="en-GB" sz="1100" b="0" dirty="0">
                          <a:solidFill>
                            <a:schemeClr val="tx1"/>
                          </a:solidFill>
                        </a:rPr>
                        <a:t>Play with increasing confidence on their own and with other children, with</a:t>
                      </a:r>
                      <a:r>
                        <a:rPr lang="en-GB" sz="1100" b="0" baseline="0" dirty="0">
                          <a:solidFill>
                            <a:schemeClr val="tx1"/>
                          </a:solidFill>
                        </a:rPr>
                        <a:t> support from </a:t>
                      </a:r>
                      <a:r>
                        <a:rPr lang="en-GB" sz="1100" b="0" dirty="0">
                          <a:solidFill>
                            <a:schemeClr val="tx1"/>
                          </a:solidFill>
                        </a:rPr>
                        <a:t>their key person.</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play cooperatively with their peers and are forming healthy positive relationships. </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can start to share experiences, thoughts and ideas with one another with no adult support.  </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Play with one or more other children, extending and elaborating play ideas.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100" b="0" dirty="0">
                        <a:solidFill>
                          <a:schemeClr val="tx1"/>
                        </a:solidFill>
                      </a:endParaRPr>
                    </a:p>
                  </a:txBody>
                  <a:tcPr marL="50748" marR="50748" marT="0" marB="0">
                    <a:solidFill>
                      <a:schemeClr val="accent2"/>
                    </a:solidFill>
                  </a:tcPr>
                </a:tc>
                <a:extLst>
                  <a:ext uri="{0D108BD9-81ED-4DB2-BD59-A6C34878D82A}">
                    <a16:rowId xmlns:a16="http://schemas.microsoft.com/office/drawing/2014/main" val="10005"/>
                  </a:ext>
                </a:extLst>
              </a:tr>
              <a:tr h="484094">
                <a:tc>
                  <a:txBody>
                    <a:bodyPr/>
                    <a:lstStyle/>
                    <a:p>
                      <a:r>
                        <a:rPr lang="en-GB" sz="1100" b="0" dirty="0">
                          <a:solidFill>
                            <a:schemeClr val="tx1"/>
                          </a:solidFill>
                        </a:rPr>
                        <a:t>Safely explore emotions beyond their normal range, through play and stories.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know that sometimes they have different ideas than others and that sharing is important  </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use speech to negotiate and share ideas  </a:t>
                      </a:r>
                    </a:p>
                    <a:p>
                      <a:endParaRPr lang="en-GB" sz="1100" b="0" dirty="0">
                        <a:solidFill>
                          <a:schemeClr val="tx1"/>
                        </a:solidFill>
                      </a:endParaRP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Help to find solutions to conflicts and rivalries. For example, accepting that not everyone can be Spiderman.</a:t>
                      </a:r>
                    </a:p>
                  </a:txBody>
                  <a:tcPr marL="50748" marR="50748" marT="0" marB="0">
                    <a:solidFill>
                      <a:schemeClr val="accent2"/>
                    </a:solidFill>
                  </a:tcPr>
                </a:tc>
                <a:extLst>
                  <a:ext uri="{0D108BD9-81ED-4DB2-BD59-A6C34878D82A}">
                    <a16:rowId xmlns:a16="http://schemas.microsoft.com/office/drawing/2014/main" val="10006"/>
                  </a:ext>
                </a:extLst>
              </a:tr>
              <a:tr h="486784">
                <a:tc>
                  <a:txBody>
                    <a:bodyPr/>
                    <a:lstStyle/>
                    <a:p>
                      <a:r>
                        <a:rPr lang="en-GB" sz="1100" b="0" dirty="0">
                          <a:solidFill>
                            <a:schemeClr val="tx1"/>
                          </a:solidFill>
                        </a:rPr>
                        <a:t>Talk about their feelings in more elaborated ways: “I’m sad because…” or “I love it when…”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know that others may not agree with them.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100" b="0" dirty="0">
                        <a:solidFill>
                          <a:schemeClr val="tx1"/>
                        </a:solidFill>
                      </a:endParaRP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engage in two-way conversation putting their ideas across  </a:t>
                      </a:r>
                    </a:p>
                    <a:p>
                      <a:endParaRPr lang="en-GB" sz="1100" b="0" dirty="0">
                        <a:solidFill>
                          <a:schemeClr val="tx1"/>
                        </a:solidFill>
                      </a:endParaRP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Talk with others to solve conflicts</a:t>
                      </a:r>
                    </a:p>
                  </a:txBody>
                  <a:tcPr marL="50748" marR="50748" marT="0" marB="0">
                    <a:solidFill>
                      <a:schemeClr val="accent2"/>
                    </a:solidFill>
                  </a:tcPr>
                </a:tc>
                <a:extLst>
                  <a:ext uri="{0D108BD9-81ED-4DB2-BD59-A6C34878D82A}">
                    <a16:rowId xmlns:a16="http://schemas.microsoft.com/office/drawing/2014/main" val="10007"/>
                  </a:ext>
                </a:extLst>
              </a:tr>
              <a:tr h="486784">
                <a:tc>
                  <a:txBody>
                    <a:bodyPr/>
                    <a:lstStyle/>
                    <a:p>
                      <a:r>
                        <a:rPr lang="en-GB" sz="1100" b="0" dirty="0">
                          <a:solidFill>
                            <a:schemeClr val="tx1"/>
                          </a:solidFill>
                        </a:rPr>
                        <a:t>Grow in independence, rejecting help (“me do it”). May</a:t>
                      </a:r>
                      <a:r>
                        <a:rPr lang="en-GB" sz="1100" b="0" baseline="0" dirty="0">
                          <a:solidFill>
                            <a:schemeClr val="tx1"/>
                          </a:solidFill>
                        </a:rPr>
                        <a:t> lead to </a:t>
                      </a:r>
                      <a:r>
                        <a:rPr lang="en-GB" sz="1100" b="0" dirty="0">
                          <a:solidFill>
                            <a:schemeClr val="tx1"/>
                          </a:solidFill>
                        </a:rPr>
                        <a:t>feelings of frustration and tantrums.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understand that there are formal and informal rules and that these need to be followed to keep them safe.</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are able to follow and share the rules with others with some adult guidance.  </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Increasingly follow rules, understanding why they are important. </a:t>
                      </a:r>
                    </a:p>
                  </a:txBody>
                  <a:tcPr marL="50748" marR="50748" marT="0" marB="0">
                    <a:solidFill>
                      <a:schemeClr val="accent2"/>
                    </a:solidFill>
                  </a:tcPr>
                </a:tc>
                <a:extLst>
                  <a:ext uri="{0D108BD9-81ED-4DB2-BD59-A6C34878D82A}">
                    <a16:rowId xmlns:a16="http://schemas.microsoft.com/office/drawing/2014/main" val="10008"/>
                  </a:ext>
                </a:extLst>
              </a:tr>
            </a:tbl>
          </a:graphicData>
        </a:graphic>
      </p:graphicFrame>
      <p:sp>
        <p:nvSpPr>
          <p:cNvPr id="5" name="TextBox 4"/>
          <p:cNvSpPr txBox="1"/>
          <p:nvPr/>
        </p:nvSpPr>
        <p:spPr>
          <a:xfrm>
            <a:off x="703730" y="201705"/>
            <a:ext cx="11237257" cy="1692771"/>
          </a:xfrm>
          <a:prstGeom prst="rect">
            <a:avLst/>
          </a:prstGeom>
          <a:noFill/>
        </p:spPr>
        <p:txBody>
          <a:bodyPr wrap="square" rtlCol="0">
            <a:spAutoFit/>
          </a:bodyPr>
          <a:lstStyle/>
          <a:p>
            <a:r>
              <a:rPr lang="en-GB" sz="2000" dirty="0"/>
              <a:t>EYFS Nursery End point Summary – Personal Social and Emotional Development </a:t>
            </a:r>
          </a:p>
          <a:p>
            <a:r>
              <a:rPr lang="en-GB" sz="1200" dirty="0"/>
              <a:t>Children’s personal, social and emotional development (PSED) is crucial for children to lead healthy and happy lives, and is fundamental to their cognitive development. Underpinning their personal development are the important attachments that shape their social world. Strong, warm and supportive relationships with adults enable children to learn how to understand their own feelings and those of others. Children should be supported to manage emotions, develop a positive sense of self, set themselves simple goals, have confidence in their own abilities, to persist and wait for what they want and direct attention as necessary. Through adult modelling and guidance, they will learn how to look after their bodies, including healthy eating, and manage personal needs independently. Through supported interaction with other children they learn how to make good friendships, cooperate and resolve conflicts peaceably. These attributes will provide a secure platform from which children can achieve at school and in later life.</a:t>
            </a:r>
          </a:p>
        </p:txBody>
      </p:sp>
    </p:spTree>
    <p:extLst>
      <p:ext uri="{BB962C8B-B14F-4D97-AF65-F5344CB8AC3E}">
        <p14:creationId xmlns:p14="http://schemas.microsoft.com/office/powerpoint/2010/main" val="1565607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781552220"/>
              </p:ext>
            </p:extLst>
          </p:nvPr>
        </p:nvGraphicFramePr>
        <p:xfrm>
          <a:off x="188259" y="488690"/>
          <a:ext cx="11806518" cy="4369894"/>
        </p:xfrm>
        <a:graphic>
          <a:graphicData uri="http://schemas.openxmlformats.org/drawingml/2006/table">
            <a:tbl>
              <a:tblPr firstRow="1" firstCol="1" bandRow="1">
                <a:tableStyleId>{5C22544A-7EE6-4342-B048-85BDC9FD1C3A}</a:tableStyleId>
              </a:tblPr>
              <a:tblGrid>
                <a:gridCol w="2164976">
                  <a:extLst>
                    <a:ext uri="{9D8B030D-6E8A-4147-A177-3AD203B41FA5}">
                      <a16:colId xmlns:a16="http://schemas.microsoft.com/office/drawing/2014/main" val="20000"/>
                    </a:ext>
                  </a:extLst>
                </a:gridCol>
                <a:gridCol w="2904565">
                  <a:extLst>
                    <a:ext uri="{9D8B030D-6E8A-4147-A177-3AD203B41FA5}">
                      <a16:colId xmlns:a16="http://schemas.microsoft.com/office/drawing/2014/main" val="20001"/>
                    </a:ext>
                  </a:extLst>
                </a:gridCol>
                <a:gridCol w="3684494">
                  <a:extLst>
                    <a:ext uri="{9D8B030D-6E8A-4147-A177-3AD203B41FA5}">
                      <a16:colId xmlns:a16="http://schemas.microsoft.com/office/drawing/2014/main" val="20002"/>
                    </a:ext>
                  </a:extLst>
                </a:gridCol>
                <a:gridCol w="3052483">
                  <a:extLst>
                    <a:ext uri="{9D8B030D-6E8A-4147-A177-3AD203B41FA5}">
                      <a16:colId xmlns:a16="http://schemas.microsoft.com/office/drawing/2014/main" val="20003"/>
                    </a:ext>
                  </a:extLst>
                </a:gridCol>
              </a:tblGrid>
              <a:tr h="266757">
                <a:tc gridSpan="3">
                  <a:txBody>
                    <a:bodyPr/>
                    <a:lstStyle/>
                    <a:p>
                      <a:pPr algn="ctr"/>
                      <a:r>
                        <a:rPr lang="en-GB" dirty="0"/>
                        <a:t>                     Sequential Learning </a:t>
                      </a:r>
                    </a:p>
                  </a:txBody>
                  <a:tcPr marL="50748" marR="50748" marT="0" marB="0" anchor="ctr"/>
                </a:tc>
                <a:tc hMerge="1">
                  <a:txBody>
                    <a:bodyPr/>
                    <a:lstStyle/>
                    <a:p>
                      <a:endParaRPr lang="en-GB" dirty="0"/>
                    </a:p>
                  </a:txBody>
                  <a:tcPr marL="50748" marR="50748" marT="0" marB="0" anchor="ctr"/>
                </a:tc>
                <a:tc hMerge="1">
                  <a:txBody>
                    <a:bodyPr/>
                    <a:lstStyle/>
                    <a:p>
                      <a:endParaRPr lang="en-GB" dirty="0"/>
                    </a:p>
                  </a:txBody>
                  <a:tcPr marL="50748" marR="50748" marT="0" marB="0" anchor="ctr"/>
                </a:tc>
                <a:tc>
                  <a:txBody>
                    <a:bodyPr/>
                    <a:lstStyle/>
                    <a:p>
                      <a:pPr algn="ctr"/>
                      <a:r>
                        <a:rPr lang="en-GB" dirty="0"/>
                        <a:t>End Points </a:t>
                      </a:r>
                    </a:p>
                  </a:txBody>
                  <a:tcPr marL="50748" marR="50748" marT="0" marB="0" anchor="ctr"/>
                </a:tc>
                <a:extLst>
                  <a:ext uri="{0D108BD9-81ED-4DB2-BD59-A6C34878D82A}">
                    <a16:rowId xmlns:a16="http://schemas.microsoft.com/office/drawing/2014/main" val="10000"/>
                  </a:ext>
                </a:extLst>
              </a:tr>
              <a:tr h="489055">
                <a:tc>
                  <a:txBody>
                    <a:bodyPr/>
                    <a:lstStyle/>
                    <a:p>
                      <a:r>
                        <a:rPr lang="en-GB" sz="1100" b="0" dirty="0">
                          <a:solidFill>
                            <a:schemeClr val="tx1"/>
                          </a:solidFill>
                        </a:rPr>
                        <a:t>Be increasingly able to talk about and manage their emotions.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know there are different emotions and that it is okay to have these feelings. </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are able to name some of their feelings and share these with others  </a:t>
                      </a:r>
                    </a:p>
                    <a:p>
                      <a:endParaRPr lang="en-GB" sz="1100" dirty="0"/>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Talk about their feelings using words like ‘happy’, ‘sad’, ‘angry’ or ‘worried’. </a:t>
                      </a:r>
                    </a:p>
                    <a:p>
                      <a:endParaRPr lang="en-GB" sz="1100" dirty="0"/>
                    </a:p>
                  </a:txBody>
                  <a:tcPr marL="50748" marR="50748" marT="0" marB="0">
                    <a:solidFill>
                      <a:schemeClr val="accent2"/>
                    </a:solidFill>
                  </a:tcPr>
                </a:tc>
                <a:extLst>
                  <a:ext uri="{0D108BD9-81ED-4DB2-BD59-A6C34878D82A}">
                    <a16:rowId xmlns:a16="http://schemas.microsoft.com/office/drawing/2014/main" val="10001"/>
                  </a:ext>
                </a:extLst>
              </a:tr>
              <a:tr h="489055">
                <a:tc>
                  <a:txBody>
                    <a:bodyPr/>
                    <a:lstStyle/>
                    <a:p>
                      <a:r>
                        <a:rPr lang="en-GB" sz="1100" b="0" dirty="0">
                          <a:solidFill>
                            <a:schemeClr val="tx1"/>
                          </a:solidFill>
                        </a:rPr>
                        <a:t>Feel strong enough to express a range of emotions.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begin to understand that others have feelings as well as themselves.</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identify and talk about feelings of characters in books.  </a:t>
                      </a:r>
                    </a:p>
                    <a:p>
                      <a:endParaRPr lang="en-GB" sz="1100" dirty="0"/>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Begin to understand how others might </a:t>
                      </a:r>
                      <a:r>
                        <a:rPr lang="en-GB" sz="1100" b="0">
                          <a:solidFill>
                            <a:schemeClr val="tx1"/>
                          </a:solidFill>
                        </a:rPr>
                        <a:t>be</a:t>
                      </a:r>
                      <a:r>
                        <a:rPr lang="en-GB" sz="1100"/>
                        <a:t> feeling.</a:t>
                      </a:r>
                      <a:endParaRPr lang="en-GB" sz="1100" dirty="0"/>
                    </a:p>
                    <a:p>
                      <a:endParaRPr lang="en-GB" sz="1100" dirty="0"/>
                    </a:p>
                  </a:txBody>
                  <a:tcPr marL="50748" marR="50748" marT="0" marB="0">
                    <a:solidFill>
                      <a:schemeClr val="accent2"/>
                    </a:solidFill>
                  </a:tcPr>
                </a:tc>
                <a:extLst>
                  <a:ext uri="{0D108BD9-81ED-4DB2-BD59-A6C34878D82A}">
                    <a16:rowId xmlns:a16="http://schemas.microsoft.com/office/drawing/2014/main" val="10002"/>
                  </a:ext>
                </a:extLst>
              </a:tr>
              <a:tr h="815091">
                <a:tc>
                  <a:txBody>
                    <a:bodyPr/>
                    <a:lstStyle/>
                    <a:p>
                      <a:r>
                        <a:rPr lang="en-GB" sz="1100" b="0" dirty="0">
                          <a:solidFill>
                            <a:schemeClr val="tx1"/>
                          </a:solidFill>
                        </a:rPr>
                        <a:t>Develop understanding of good eating habits and behaviours.  </a:t>
                      </a:r>
                    </a:p>
                    <a:p>
                      <a:r>
                        <a:rPr lang="en-GB" sz="1100" b="0" dirty="0">
                          <a:solidFill>
                            <a:schemeClr val="tx1"/>
                          </a:solidFill>
                        </a:rPr>
                        <a:t>Get dressed and eat with reduced support. </a:t>
                      </a:r>
                    </a:p>
                  </a:txBody>
                  <a:tcPr marL="50748" marR="50748" marT="0" marB="0">
                    <a:solidFill>
                      <a:schemeClr val="accent2">
                        <a:lumMod val="20000"/>
                        <a:lumOff val="80000"/>
                      </a:schemeClr>
                    </a:solidFill>
                  </a:tcPr>
                </a:tc>
                <a:tc>
                  <a:txBody>
                    <a:bodyPr/>
                    <a:lstStyle/>
                    <a:p>
                      <a:r>
                        <a:rPr lang="en-GB" sz="1100" b="0" dirty="0">
                          <a:solidFill>
                            <a:schemeClr val="tx1"/>
                          </a:solidFill>
                        </a:rPr>
                        <a:t>Gradually reduce</a:t>
                      </a:r>
                      <a:r>
                        <a:rPr lang="en-GB" sz="1100" b="0" dirty="0"/>
                        <a:t> </a:t>
                      </a:r>
                      <a:r>
                        <a:rPr lang="en-GB" sz="1100" b="0" dirty="0">
                          <a:solidFill>
                            <a:schemeClr val="tx1"/>
                          </a:solidFill>
                        </a:rPr>
                        <a:t>help when eating, putting the coat on/ off, buttons, zip </a:t>
                      </a:r>
                    </a:p>
                    <a:p>
                      <a:endParaRPr lang="en-GB" sz="1100" dirty="0"/>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Children show desire to feed themselves independently at snack times, using cutlery, pouring their drinks.</a:t>
                      </a:r>
                      <a:r>
                        <a:rPr lang="en-GB" sz="1100" b="0" baseline="0" dirty="0">
                          <a:solidFill>
                            <a:schemeClr val="tx1"/>
                          </a:solidFill>
                        </a:rPr>
                        <a:t> Develop increasing independence in putting their coats on and off.</a:t>
                      </a:r>
                      <a:endParaRPr lang="en-GB" sz="1100" dirty="0"/>
                    </a:p>
                  </a:txBody>
                  <a:tcPr marL="50748" marR="50748" marT="0" marB="0">
                    <a:solidFill>
                      <a:schemeClr val="accent2">
                        <a:lumMod val="40000"/>
                        <a:lumOff val="60000"/>
                      </a:schemeClr>
                    </a:solidFill>
                  </a:tcPr>
                </a:tc>
                <a:tc>
                  <a:txBody>
                    <a:bodyPr/>
                    <a:lstStyle/>
                    <a:p>
                      <a:r>
                        <a:rPr lang="en-GB" sz="1100" b="0" dirty="0">
                          <a:solidFill>
                            <a:schemeClr val="tx1"/>
                          </a:solidFill>
                        </a:rPr>
                        <a:t>Show an increasing desire to be independent.</a:t>
                      </a:r>
                      <a:r>
                        <a:rPr lang="en-GB" sz="1100" b="0" baseline="0" dirty="0">
                          <a:solidFill>
                            <a:schemeClr val="tx1"/>
                          </a:solidFill>
                        </a:rPr>
                        <a:t> Eat </a:t>
                      </a:r>
                      <a:r>
                        <a:rPr lang="en-GB" sz="1100" b="0" dirty="0">
                          <a:solidFill>
                            <a:schemeClr val="tx1"/>
                          </a:solidFill>
                        </a:rPr>
                        <a:t>independently and learning how to use knife and fork, pour drink. Use large and small motor skills to do things independently, e.g. zips </a:t>
                      </a:r>
                    </a:p>
                  </a:txBody>
                  <a:tcPr marL="50748" marR="50748" marT="0" marB="0">
                    <a:solidFill>
                      <a:schemeClr val="accent2"/>
                    </a:solidFill>
                  </a:tcPr>
                </a:tc>
                <a:extLst>
                  <a:ext uri="{0D108BD9-81ED-4DB2-BD59-A6C34878D82A}">
                    <a16:rowId xmlns:a16="http://schemas.microsoft.com/office/drawing/2014/main" val="10003"/>
                  </a:ext>
                </a:extLst>
              </a:tr>
              <a:tr h="815091">
                <a:tc>
                  <a:txBody>
                    <a:bodyPr/>
                    <a:lstStyle/>
                    <a:p>
                      <a:r>
                        <a:rPr lang="en-GB" sz="1100" b="0" dirty="0">
                          <a:solidFill>
                            <a:schemeClr val="tx1"/>
                          </a:solidFill>
                        </a:rPr>
                        <a:t>Learn to use the toilet with support.</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Have a developing awareness of their own care needs,</a:t>
                      </a:r>
                      <a:r>
                        <a:rPr lang="en-GB" sz="1100" b="0" baseline="0" dirty="0">
                          <a:solidFill>
                            <a:schemeClr val="tx1"/>
                          </a:solidFill>
                        </a:rPr>
                        <a:t> with</a:t>
                      </a:r>
                      <a:r>
                        <a:rPr lang="en-GB" sz="1100" b="0" dirty="0">
                          <a:solidFill>
                            <a:schemeClr val="tx1"/>
                          </a:solidFill>
                        </a:rPr>
                        <a:t> adult support and modelling, e.g. support with toileting and washing hands.  These may need to be built into the routines of the day. </a:t>
                      </a:r>
                    </a:p>
                  </a:txBody>
                  <a:tcPr marL="50748" marR="50748" marT="0" marB="0">
                    <a:solidFill>
                      <a:schemeClr val="accent1">
                        <a:lumMod val="40000"/>
                        <a:lumOff val="60000"/>
                      </a:schemeClr>
                    </a:solidFill>
                  </a:tcPr>
                </a:tc>
                <a:tc>
                  <a:txBody>
                    <a:bodyPr/>
                    <a:lstStyle/>
                    <a:p>
                      <a:r>
                        <a:rPr lang="en-GB" sz="1100" b="0" dirty="0">
                          <a:solidFill>
                            <a:schemeClr val="tx1"/>
                          </a:solidFill>
                        </a:rPr>
                        <a:t>To be more aware of their own care needs and how to meet them, start using the toilet and washing hands with less reminding and adult support.</a:t>
                      </a:r>
                      <a:r>
                        <a:rPr lang="en-GB" sz="1100" b="0" baseline="0" dirty="0">
                          <a:solidFill>
                            <a:schemeClr val="tx1"/>
                          </a:solidFill>
                        </a:rPr>
                        <a:t> </a:t>
                      </a:r>
                      <a:r>
                        <a:rPr lang="en-GB" sz="1100" b="0" dirty="0">
                          <a:solidFill>
                            <a:schemeClr val="tx1"/>
                          </a:solidFill>
                        </a:rPr>
                        <a:t>Having an awareness of privacy and appropriateness e.g. 1 child per cubicle.</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Be increasingly independent in meeting own care needs, e.g. using toilet, washing and drying their hands thoroughly. </a:t>
                      </a:r>
                    </a:p>
                    <a:p>
                      <a:endParaRPr lang="en-GB" sz="1100" dirty="0"/>
                    </a:p>
                  </a:txBody>
                  <a:tcPr marL="50748" marR="50748" marT="0" marB="0">
                    <a:solidFill>
                      <a:schemeClr val="accent2"/>
                    </a:solidFill>
                  </a:tcPr>
                </a:tc>
                <a:extLst>
                  <a:ext uri="{0D108BD9-81ED-4DB2-BD59-A6C34878D82A}">
                    <a16:rowId xmlns:a16="http://schemas.microsoft.com/office/drawing/2014/main" val="10004"/>
                  </a:ext>
                </a:extLst>
              </a:tr>
              <a:tr h="815091">
                <a:tc>
                  <a:txBody>
                    <a:bodyPr/>
                    <a:lstStyle/>
                    <a:p>
                      <a:r>
                        <a:rPr lang="en-GB" sz="1100" b="0" dirty="0">
                          <a:solidFill>
                            <a:schemeClr val="tx1"/>
                          </a:solidFill>
                        </a:rPr>
                        <a:t>To be able to use a toothbrush independently and begin to talk about healthy foods </a:t>
                      </a:r>
                    </a:p>
                  </a:txBody>
                  <a:tcPr marL="50748" marR="50748" marT="0" marB="0">
                    <a:solidFill>
                      <a:schemeClr val="accent2">
                        <a:lumMod val="20000"/>
                        <a:lumOff val="80000"/>
                      </a:schemeClr>
                    </a:solidFill>
                  </a:tcPr>
                </a:tc>
                <a:tc>
                  <a:txBody>
                    <a:bodyPr/>
                    <a:lstStyle/>
                    <a:p>
                      <a:r>
                        <a:rPr lang="en-GB" sz="1100" b="0" dirty="0">
                          <a:solidFill>
                            <a:schemeClr val="tx1"/>
                          </a:solidFill>
                        </a:rPr>
                        <a:t>Have a developing awareness of healthy choices with regards to food/drink/activity/tooth brushing.   </a:t>
                      </a:r>
                    </a:p>
                    <a:p>
                      <a:r>
                        <a:rPr lang="en-GB" sz="1100" b="0" dirty="0">
                          <a:solidFill>
                            <a:schemeClr val="tx1"/>
                          </a:solidFill>
                        </a:rPr>
                        <a:t>Use snack/lunch times to explore healthy foods and drink. </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Know that some foods/drinks are healthy or unhealthy; but may not be able to make choices linked to this. Start to develop an awareness of exercise and why this is important.  Know why tooth brushing is important. </a:t>
                      </a:r>
                    </a:p>
                  </a:txBody>
                  <a:tcPr marL="50748" marR="50748" marT="0" marB="0">
                    <a:solidFill>
                      <a:schemeClr val="accent2">
                        <a:lumMod val="40000"/>
                        <a:lumOff val="60000"/>
                      </a:schemeClr>
                    </a:solidFill>
                  </a:tcPr>
                </a:tc>
                <a:tc>
                  <a:txBody>
                    <a:bodyPr/>
                    <a:lstStyle/>
                    <a:p>
                      <a:r>
                        <a:rPr lang="en-GB" sz="1100" b="0" dirty="0">
                          <a:solidFill>
                            <a:schemeClr val="tx1"/>
                          </a:solidFill>
                        </a:rPr>
                        <a:t>Making healthy choices about food, drink, activity and tooth brushing.  </a:t>
                      </a:r>
                    </a:p>
                    <a:p>
                      <a:r>
                        <a:rPr lang="en-GB" sz="1100" b="0" dirty="0">
                          <a:solidFill>
                            <a:schemeClr val="tx1"/>
                          </a:solidFill>
                        </a:rPr>
                        <a:t>Understand the importance of oral hygiene </a:t>
                      </a:r>
                    </a:p>
                    <a:p>
                      <a:endParaRPr lang="en-GB" sz="1100" dirty="0"/>
                    </a:p>
                  </a:txBody>
                  <a:tcPr marL="50748" marR="50748" marT="0" marB="0">
                    <a:solidFill>
                      <a:schemeClr val="accent2"/>
                    </a:solidFill>
                  </a:tcPr>
                </a:tc>
                <a:extLst>
                  <a:ext uri="{0D108BD9-81ED-4DB2-BD59-A6C34878D82A}">
                    <a16:rowId xmlns:a16="http://schemas.microsoft.com/office/drawing/2014/main" val="10005"/>
                  </a:ext>
                </a:extLst>
              </a:tr>
              <a:tr h="635217">
                <a:tc>
                  <a:txBody>
                    <a:bodyPr/>
                    <a:lstStyle/>
                    <a:p>
                      <a:r>
                        <a:rPr lang="en-GB" sz="1100" b="0" dirty="0">
                          <a:solidFill>
                            <a:schemeClr val="tx1"/>
                          </a:solidFill>
                        </a:rPr>
                        <a:t>Notices and ask questions about differences, such as, types of hair, gender, religions</a:t>
                      </a:r>
                    </a:p>
                  </a:txBody>
                  <a:tcPr marL="50748" marR="50748" marT="0" marB="0">
                    <a:solidFill>
                      <a:schemeClr val="accent2">
                        <a:lumMod val="20000"/>
                        <a:lumOff val="80000"/>
                      </a:schemeClr>
                    </a:solidFill>
                  </a:tcPr>
                </a:tc>
                <a:tc>
                  <a:txBody>
                    <a:bodyPr/>
                    <a:lstStyle/>
                    <a:p>
                      <a:r>
                        <a:rPr lang="en-GB" sz="1100" b="0" dirty="0">
                          <a:solidFill>
                            <a:schemeClr val="tx1"/>
                          </a:solidFill>
                        </a:rPr>
                        <a:t>Children know that they are all special and they have differences but also share similarities with their peers.  </a:t>
                      </a:r>
                    </a:p>
                  </a:txBody>
                  <a:tcPr marL="50748" marR="50748" marT="0" marB="0">
                    <a:solidFill>
                      <a:schemeClr val="accent1">
                        <a:lumMod val="40000"/>
                        <a:lumOff val="60000"/>
                      </a:schemeClr>
                    </a:solidFill>
                  </a:tcPr>
                </a:tc>
                <a:tc>
                  <a:txBody>
                    <a:bodyPr/>
                    <a:lstStyle/>
                    <a:p>
                      <a:r>
                        <a:rPr lang="en-GB" sz="1100" b="0" dirty="0">
                          <a:solidFill>
                            <a:schemeClr val="tx1"/>
                          </a:solidFill>
                        </a:rPr>
                        <a:t>Children know their likes, dislikes, feelings, heritage</a:t>
                      </a:r>
                      <a:r>
                        <a:rPr lang="en-GB" sz="1100" b="0" baseline="0" dirty="0">
                          <a:solidFill>
                            <a:schemeClr val="tx1"/>
                          </a:solidFill>
                        </a:rPr>
                        <a:t> </a:t>
                      </a:r>
                      <a:r>
                        <a:rPr lang="en-GB" sz="1100" b="0" dirty="0">
                          <a:solidFill>
                            <a:schemeClr val="tx1"/>
                          </a:solidFill>
                        </a:rPr>
                        <a:t>and appearances make them unique. </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Continue developing positive attitudes about the differences between people. </a:t>
                      </a:r>
                    </a:p>
                  </a:txBody>
                  <a:tcPr marL="50748" marR="50748" marT="0" marB="0">
                    <a:solidFill>
                      <a:schemeClr val="accent2"/>
                    </a:solidFill>
                  </a:tcPr>
                </a:tc>
                <a:extLst>
                  <a:ext uri="{0D108BD9-81ED-4DB2-BD59-A6C34878D82A}">
                    <a16:rowId xmlns:a16="http://schemas.microsoft.com/office/drawing/2014/main" val="10006"/>
                  </a:ext>
                </a:extLst>
              </a:tr>
            </a:tbl>
          </a:graphicData>
        </a:graphic>
      </p:graphicFrame>
      <p:sp>
        <p:nvSpPr>
          <p:cNvPr id="2" name="TextBox 1"/>
          <p:cNvSpPr txBox="1"/>
          <p:nvPr/>
        </p:nvSpPr>
        <p:spPr>
          <a:xfrm>
            <a:off x="703730" y="130753"/>
            <a:ext cx="11099852" cy="400110"/>
          </a:xfrm>
          <a:prstGeom prst="rect">
            <a:avLst/>
          </a:prstGeom>
          <a:noFill/>
        </p:spPr>
        <p:txBody>
          <a:bodyPr wrap="square" rtlCol="0">
            <a:spAutoFit/>
          </a:bodyPr>
          <a:lstStyle/>
          <a:p>
            <a:r>
              <a:rPr lang="en-GB" sz="2000" dirty="0"/>
              <a:t>EYFS Nursery – Personal Social Emotional Development - Nursery to Reception End Points </a:t>
            </a:r>
          </a:p>
        </p:txBody>
      </p:sp>
      <p:graphicFrame>
        <p:nvGraphicFramePr>
          <p:cNvPr id="9" name="Table 8"/>
          <p:cNvGraphicFramePr>
            <a:graphicFrameLocks noGrp="1"/>
          </p:cNvGraphicFramePr>
          <p:nvPr>
            <p:extLst>
              <p:ext uri="{D42A27DB-BD31-4B8C-83A1-F6EECF244321}">
                <p14:modId xmlns:p14="http://schemas.microsoft.com/office/powerpoint/2010/main" val="2065566640"/>
              </p:ext>
            </p:extLst>
          </p:nvPr>
        </p:nvGraphicFramePr>
        <p:xfrm>
          <a:off x="201707" y="5071436"/>
          <a:ext cx="11793070" cy="1573305"/>
        </p:xfrm>
        <a:graphic>
          <a:graphicData uri="http://schemas.openxmlformats.org/drawingml/2006/table">
            <a:tbl>
              <a:tblPr/>
              <a:tblGrid>
                <a:gridCol w="11793070">
                  <a:extLst>
                    <a:ext uri="{9D8B030D-6E8A-4147-A177-3AD203B41FA5}">
                      <a16:colId xmlns:a16="http://schemas.microsoft.com/office/drawing/2014/main" val="20000"/>
                    </a:ext>
                  </a:extLst>
                </a:gridCol>
              </a:tblGrid>
              <a:tr h="370189">
                <a:tc>
                  <a:txBody>
                    <a:bodyPr/>
                    <a:lstStyle/>
                    <a:p>
                      <a:pPr algn="ctr"/>
                      <a:r>
                        <a:rPr lang="en-GB" dirty="0">
                          <a:solidFill>
                            <a:schemeClr val="bg1"/>
                          </a:solidFill>
                        </a:rPr>
                        <a:t>Observation Checkpoint</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1203116">
                <a:tc>
                  <a:txBody>
                    <a:bodyPr/>
                    <a:lstStyle/>
                    <a:p>
                      <a:r>
                        <a:rPr lang="en-GB" sz="1200" dirty="0"/>
                        <a:t>Around the age of 3, can the child sometimes manage to share or take turns with others, with adult guidance and understanding ‘yours’ and ‘mine’?. Can the child settle to some activities for a while? Around the age of 4, does the child play alongside others or do they always want to play alone? Does the child take part in pretend play (for example, being ‘mummy’ or ‘daddy’? Does the child take part in other pretend play with different roles – being the Gruffalo, for example? Can the child generally negotiate solutions to conflict in their play? Note: Watch out for children who seem worried, sad or angry for much of the time, children who seem to flit from one thing to the next or children who seem to stay for over-long periods doing the same thing, and become distressed if they are encouraged to do something different. You will need to work closely with parents and other agencies to find out more about these developmental difficulties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solidFill>
                        <a:schemeClr val="tx1"/>
                      </a:solidFill>
                      <a:prstDash val="solid"/>
                    </a:lnB>
                    <a:solidFill>
                      <a:schemeClr val="accent1">
                        <a:lumMod val="40000"/>
                        <a:lumOff val="6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27750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768276424"/>
              </p:ext>
            </p:extLst>
          </p:nvPr>
        </p:nvGraphicFramePr>
        <p:xfrm>
          <a:off x="228600" y="1863865"/>
          <a:ext cx="11860306" cy="4766882"/>
        </p:xfrm>
        <a:graphic>
          <a:graphicData uri="http://schemas.openxmlformats.org/drawingml/2006/table">
            <a:tbl>
              <a:tblPr firstRow="1" firstCol="1" bandRow="1">
                <a:tableStyleId>{5C22544A-7EE6-4342-B048-85BDC9FD1C3A}</a:tableStyleId>
              </a:tblPr>
              <a:tblGrid>
                <a:gridCol w="2354182">
                  <a:extLst>
                    <a:ext uri="{9D8B030D-6E8A-4147-A177-3AD203B41FA5}">
                      <a16:colId xmlns:a16="http://schemas.microsoft.com/office/drawing/2014/main" val="20000"/>
                    </a:ext>
                  </a:extLst>
                </a:gridCol>
                <a:gridCol w="2873891">
                  <a:extLst>
                    <a:ext uri="{9D8B030D-6E8A-4147-A177-3AD203B41FA5}">
                      <a16:colId xmlns:a16="http://schemas.microsoft.com/office/drawing/2014/main" val="20001"/>
                    </a:ext>
                  </a:extLst>
                </a:gridCol>
                <a:gridCol w="3395137">
                  <a:extLst>
                    <a:ext uri="{9D8B030D-6E8A-4147-A177-3AD203B41FA5}">
                      <a16:colId xmlns:a16="http://schemas.microsoft.com/office/drawing/2014/main" val="20002"/>
                    </a:ext>
                  </a:extLst>
                </a:gridCol>
                <a:gridCol w="3237096">
                  <a:extLst>
                    <a:ext uri="{9D8B030D-6E8A-4147-A177-3AD203B41FA5}">
                      <a16:colId xmlns:a16="http://schemas.microsoft.com/office/drawing/2014/main" val="20003"/>
                    </a:ext>
                  </a:extLst>
                </a:gridCol>
              </a:tblGrid>
              <a:tr h="258997">
                <a:tc gridSpan="3">
                  <a:txBody>
                    <a:bodyPr/>
                    <a:lstStyle/>
                    <a:p>
                      <a:pPr algn="ctr"/>
                      <a:r>
                        <a:rPr lang="en-GB" sz="1100" dirty="0"/>
                        <a:t>                     </a:t>
                      </a:r>
                      <a:r>
                        <a:rPr lang="en-GB" sz="1800" dirty="0"/>
                        <a:t>Sequential Learning Gross Motor</a:t>
                      </a:r>
                    </a:p>
                  </a:txBody>
                  <a:tcPr marL="50748" marR="50748" marT="0" marB="0" anchor="ctr"/>
                </a:tc>
                <a:tc hMerge="1">
                  <a:txBody>
                    <a:bodyPr/>
                    <a:lstStyle/>
                    <a:p>
                      <a:endParaRPr lang="en-GB" dirty="0"/>
                    </a:p>
                  </a:txBody>
                  <a:tcPr marL="50748" marR="50748" marT="0" marB="0" anchor="ctr"/>
                </a:tc>
                <a:tc hMerge="1">
                  <a:txBody>
                    <a:bodyPr/>
                    <a:lstStyle/>
                    <a:p>
                      <a:endParaRPr lang="en-GB" dirty="0"/>
                    </a:p>
                  </a:txBody>
                  <a:tcPr marL="50748" marR="50748" marT="0" marB="0" anchor="ctr"/>
                </a:tc>
                <a:tc>
                  <a:txBody>
                    <a:bodyPr/>
                    <a:lstStyle/>
                    <a:p>
                      <a:pPr algn="ctr"/>
                      <a:r>
                        <a:rPr lang="en-GB" dirty="0"/>
                        <a:t>End Points </a:t>
                      </a:r>
                    </a:p>
                  </a:txBody>
                  <a:tcPr marL="50748" marR="50748" marT="0" marB="0" anchor="ctr"/>
                </a:tc>
                <a:extLst>
                  <a:ext uri="{0D108BD9-81ED-4DB2-BD59-A6C34878D82A}">
                    <a16:rowId xmlns:a16="http://schemas.microsoft.com/office/drawing/2014/main" val="10000"/>
                  </a:ext>
                </a:extLst>
              </a:tr>
              <a:tr h="808406">
                <a:tc>
                  <a:txBody>
                    <a:bodyPr/>
                    <a:lstStyle/>
                    <a:p>
                      <a:r>
                        <a:rPr lang="en-GB" sz="1100" b="0" dirty="0">
                          <a:solidFill>
                            <a:schemeClr val="tx1"/>
                          </a:solidFill>
                        </a:rPr>
                        <a:t>Sit on a push-along wheeled toy, use a scooter or ride a tricycle.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Explore the resources and equipment in the outdoor</a:t>
                      </a:r>
                      <a:r>
                        <a:rPr lang="en-GB" sz="1100" b="0" baseline="0" dirty="0">
                          <a:solidFill>
                            <a:schemeClr val="tx1"/>
                          </a:solidFill>
                        </a:rPr>
                        <a:t> area</a:t>
                      </a:r>
                      <a:r>
                        <a:rPr lang="en-GB" sz="1100" b="0" dirty="0">
                          <a:solidFill>
                            <a:schemeClr val="tx1"/>
                          </a:solidFill>
                        </a:rPr>
                        <a:t>, e.g. use some elements of climbing frame, push themselves with their</a:t>
                      </a:r>
                      <a:r>
                        <a:rPr lang="en-GB" sz="1100" b="0" baseline="0" dirty="0">
                          <a:solidFill>
                            <a:schemeClr val="tx1"/>
                          </a:solidFill>
                        </a:rPr>
                        <a:t> </a:t>
                      </a:r>
                      <a:r>
                        <a:rPr lang="en-GB" sz="1100" b="0" dirty="0">
                          <a:solidFill>
                            <a:schemeClr val="tx1"/>
                          </a:solidFill>
                        </a:rPr>
                        <a:t>feet on trikes and kick balls</a:t>
                      </a:r>
                      <a:r>
                        <a:rPr lang="en-GB" sz="1800" b="0" dirty="0">
                          <a:solidFill>
                            <a:schemeClr val="tx1"/>
                          </a:solidFill>
                        </a:rPr>
                        <a:t>. </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Continue to explore the resources and equipment in the outdoor</a:t>
                      </a:r>
                      <a:r>
                        <a:rPr lang="en-GB" sz="1100" b="0" baseline="0" dirty="0">
                          <a:solidFill>
                            <a:schemeClr val="tx1"/>
                          </a:solidFill>
                        </a:rPr>
                        <a:t> area</a:t>
                      </a:r>
                      <a:r>
                        <a:rPr lang="en-GB" sz="1100" b="0" dirty="0">
                          <a:solidFill>
                            <a:schemeClr val="tx1"/>
                          </a:solidFill>
                        </a:rPr>
                        <a:t>; can use more elements of the climbing frame, may be starting to use the pedals of trikes and may be starting to kick/throw a ball with purpose. </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Continue to develop their movement, balancing, riding (scooters, trikes and bikes) and ball skills.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Can show an awareness of safety and space awareness when developing these skills</a:t>
                      </a:r>
                    </a:p>
                  </a:txBody>
                  <a:tcPr marL="50748" marR="50748" marT="0" marB="0">
                    <a:solidFill>
                      <a:schemeClr val="accent2"/>
                    </a:solidFill>
                  </a:tcPr>
                </a:tc>
                <a:extLst>
                  <a:ext uri="{0D108BD9-81ED-4DB2-BD59-A6C34878D82A}">
                    <a16:rowId xmlns:a16="http://schemas.microsoft.com/office/drawing/2014/main" val="10001"/>
                  </a:ext>
                </a:extLst>
              </a:tr>
              <a:tr h="485044">
                <a:tc>
                  <a:txBody>
                    <a:bodyPr/>
                    <a:lstStyle/>
                    <a:p>
                      <a:r>
                        <a:rPr lang="en-GB" sz="1100" b="0" dirty="0">
                          <a:solidFill>
                            <a:schemeClr val="tx1"/>
                          </a:solidFill>
                        </a:rPr>
                        <a:t>Walk, run, jump and climb,</a:t>
                      </a:r>
                      <a:r>
                        <a:rPr lang="en-GB" sz="1100" b="0" baseline="0" dirty="0">
                          <a:solidFill>
                            <a:schemeClr val="tx1"/>
                          </a:solidFill>
                        </a:rPr>
                        <a:t> </a:t>
                      </a:r>
                      <a:r>
                        <a:rPr lang="en-GB" sz="1100" b="0" dirty="0">
                          <a:solidFill>
                            <a:schemeClr val="tx1"/>
                          </a:solidFill>
                        </a:rPr>
                        <a:t>start to use the stairs independently.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Explore the steps and climbing </a:t>
                      </a:r>
                      <a:r>
                        <a:rPr lang="en-GB" sz="1100" b="0" dirty="0">
                          <a:solidFill>
                            <a:schemeClr val="tx1"/>
                          </a:solidFill>
                        </a:rPr>
                        <a:t>equipment in the outdoor</a:t>
                      </a:r>
                      <a:r>
                        <a:rPr lang="en-GB" sz="1100" b="0" baseline="0" dirty="0">
                          <a:solidFill>
                            <a:schemeClr val="tx1"/>
                          </a:solidFill>
                        </a:rPr>
                        <a:t> area</a:t>
                      </a:r>
                      <a:r>
                        <a:rPr lang="en-GB" sz="1100" b="0" dirty="0">
                          <a:solidFill>
                            <a:schemeClr val="tx1"/>
                          </a:solidFill>
                        </a:rPr>
                        <a:t> with adult support.</a:t>
                      </a:r>
                      <a:endParaRPr lang="en-GB" sz="1100" dirty="0"/>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Start to development more independence when using steps/stairs or climbing equipment; know how to steady themselves when they lose their balance. </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Go up steps and stairs, or climb up apparatus, using alternate feet. </a:t>
                      </a:r>
                    </a:p>
                    <a:p>
                      <a:endParaRPr lang="en-GB" sz="1100" dirty="0"/>
                    </a:p>
                  </a:txBody>
                  <a:tcPr marL="50748" marR="50748" marT="0" marB="0">
                    <a:solidFill>
                      <a:schemeClr val="accent2"/>
                    </a:solidFill>
                  </a:tcPr>
                </a:tc>
                <a:extLst>
                  <a:ext uri="{0D108BD9-81ED-4DB2-BD59-A6C34878D82A}">
                    <a16:rowId xmlns:a16="http://schemas.microsoft.com/office/drawing/2014/main" val="10002"/>
                  </a:ext>
                </a:extLst>
              </a:tr>
              <a:tr h="808406">
                <a:tc>
                  <a:txBody>
                    <a:bodyPr/>
                    <a:lstStyle/>
                    <a:p>
                      <a:r>
                        <a:rPr lang="en-GB" sz="1100" b="0" dirty="0">
                          <a:solidFill>
                            <a:schemeClr val="tx1"/>
                          </a:solidFill>
                        </a:rPr>
                        <a:t>Gradually gain control of their whole body through continual practice of large movements, such as waving, kicking, rolling, crawling and walking.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Join in with organised games, even for a short period, which may involve</a:t>
                      </a:r>
                      <a:r>
                        <a:rPr lang="en-GB" sz="1100" dirty="0">
                          <a:solidFill>
                            <a:schemeClr val="tx1"/>
                          </a:solidFill>
                        </a:rPr>
                        <a:t> </a:t>
                      </a:r>
                      <a:r>
                        <a:rPr lang="en-GB" sz="1100" b="0" dirty="0">
                          <a:solidFill>
                            <a:schemeClr val="tx1"/>
                          </a:solidFill>
                        </a:rPr>
                        <a:t>starting/stopping and moving in various ways. </a:t>
                      </a:r>
                    </a:p>
                    <a:p>
                      <a:endParaRPr lang="en-GB" sz="1100" dirty="0"/>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Join in with organised games such as musical statues, etc. Starting to follow given instructions to move in various ways or starting/ stopping.  </a:t>
                      </a:r>
                    </a:p>
                    <a:p>
                      <a:endParaRPr lang="en-GB" sz="1100" dirty="0"/>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Skip, hop, stand on one leg and hold a pose for a game like musical statues. Can follow given instructions when playing an organised game. </a:t>
                      </a:r>
                    </a:p>
                    <a:p>
                      <a:endParaRPr lang="en-GB" dirty="0"/>
                    </a:p>
                  </a:txBody>
                  <a:tcPr marL="50748" marR="50748" marT="0" marB="0">
                    <a:solidFill>
                      <a:schemeClr val="accent2"/>
                    </a:solidFill>
                  </a:tcPr>
                </a:tc>
                <a:extLst>
                  <a:ext uri="{0D108BD9-81ED-4DB2-BD59-A6C34878D82A}">
                    <a16:rowId xmlns:a16="http://schemas.microsoft.com/office/drawing/2014/main" val="10003"/>
                  </a:ext>
                </a:extLst>
              </a:tr>
              <a:tr h="808406">
                <a:tc>
                  <a:txBody>
                    <a:bodyPr/>
                    <a:lstStyle/>
                    <a:p>
                      <a:r>
                        <a:rPr lang="en-GB" sz="1100" b="0" dirty="0">
                          <a:solidFill>
                            <a:schemeClr val="tx1"/>
                          </a:solidFill>
                        </a:rPr>
                        <a:t>Enjoy kicking, throwing and catching balls. </a:t>
                      </a:r>
                    </a:p>
                  </a:txBody>
                  <a:tcPr marL="50748" marR="50748" marT="0" marB="0">
                    <a:solidFill>
                      <a:schemeClr val="accent2">
                        <a:lumMod val="20000"/>
                        <a:lumOff val="80000"/>
                      </a:schemeClr>
                    </a:solidFill>
                  </a:tcPr>
                </a:tc>
                <a:tc>
                  <a:txBody>
                    <a:bodyPr/>
                    <a:lstStyle/>
                    <a:p>
                      <a:r>
                        <a:rPr lang="en-GB" sz="1100" b="0" dirty="0">
                          <a:solidFill>
                            <a:schemeClr val="tx1"/>
                          </a:solidFill>
                        </a:rPr>
                        <a:t>Explore resources that they move with large-muscle movements, such as scarves, streamers, large rollers in the outdoors, etc. They</a:t>
                      </a:r>
                      <a:r>
                        <a:rPr lang="en-GB" sz="1100" dirty="0">
                          <a:solidFill>
                            <a:schemeClr val="tx1"/>
                          </a:solidFill>
                        </a:rPr>
                        <a:t> </a:t>
                      </a:r>
                      <a:r>
                        <a:rPr lang="en-GB" sz="1100" b="0" dirty="0">
                          <a:solidFill>
                            <a:schemeClr val="tx1"/>
                          </a:solidFill>
                        </a:rPr>
                        <a:t>may not show much spatial awareness</a:t>
                      </a:r>
                      <a:endParaRPr lang="en-GB" sz="1100" dirty="0"/>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Begin to show more control and purpose when using resources that</a:t>
                      </a:r>
                      <a:r>
                        <a:rPr lang="en-GB" sz="1100" b="0" baseline="0" dirty="0">
                          <a:solidFill>
                            <a:schemeClr val="tx1"/>
                          </a:solidFill>
                        </a:rPr>
                        <a:t> control </a:t>
                      </a:r>
                      <a:r>
                        <a:rPr lang="en-GB" sz="1100" b="0" dirty="0">
                          <a:solidFill>
                            <a:schemeClr val="tx1"/>
                          </a:solidFill>
                        </a:rPr>
                        <a:t>large-muscle movements.  They may start to show more spatial awareness and awareness of safety. </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Use large-muscle movements to wave scarves,</a:t>
                      </a:r>
                      <a:r>
                        <a:rPr lang="en-GB" sz="1100" b="0" baseline="0" dirty="0">
                          <a:solidFill>
                            <a:schemeClr val="tx1"/>
                          </a:solidFill>
                        </a:rPr>
                        <a:t> </a:t>
                      </a:r>
                      <a:r>
                        <a:rPr lang="en-GB" sz="1100" b="0" dirty="0">
                          <a:solidFill>
                            <a:schemeClr val="tx1"/>
                          </a:solidFill>
                        </a:rPr>
                        <a:t>paint and make marks. Have more spatial awareness and awareness of safety when engaging in these activities.</a:t>
                      </a:r>
                    </a:p>
                  </a:txBody>
                  <a:tcPr marL="50748" marR="50748" marT="0" marB="0">
                    <a:solidFill>
                      <a:schemeClr val="accent2"/>
                    </a:solidFill>
                  </a:tcPr>
                </a:tc>
                <a:extLst>
                  <a:ext uri="{0D108BD9-81ED-4DB2-BD59-A6C34878D82A}">
                    <a16:rowId xmlns:a16="http://schemas.microsoft.com/office/drawing/2014/main" val="10004"/>
                  </a:ext>
                </a:extLst>
              </a:tr>
              <a:tr h="726224">
                <a:tc>
                  <a:txBody>
                    <a:bodyPr/>
                    <a:lstStyle/>
                    <a:p>
                      <a:r>
                        <a:rPr lang="en-GB" sz="1100" b="0" dirty="0">
                          <a:solidFill>
                            <a:schemeClr val="tx1"/>
                          </a:solidFill>
                        </a:rPr>
                        <a:t>Clap and stamp to music. Begin to do this alongside a beat/rhythm.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Join in with music and movement sessions; watch adults/peers and move in similar ways.  </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Join in with music and movement sessions; can follow instructions given and move in different ways linked to the type of music, e.g. slow/fast, loud/quiet, etc. </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Are increasingly able to use and remember sequences and patterns of movements which are relate</a:t>
                      </a:r>
                      <a:r>
                        <a:rPr lang="en-GB" sz="1100" b="0" baseline="0" dirty="0">
                          <a:solidFill>
                            <a:schemeClr val="tx1"/>
                          </a:solidFill>
                        </a:rPr>
                        <a:t>d</a:t>
                      </a:r>
                      <a:r>
                        <a:rPr lang="en-GB" sz="1100" b="0" dirty="0">
                          <a:solidFill>
                            <a:schemeClr val="tx1"/>
                          </a:solidFill>
                        </a:rPr>
                        <a:t> to music and rhythm.</a:t>
                      </a:r>
                    </a:p>
                  </a:txBody>
                  <a:tcPr marL="50748" marR="50748" marT="0" marB="0">
                    <a:solidFill>
                      <a:schemeClr val="accent2"/>
                    </a:solidFill>
                  </a:tcPr>
                </a:tc>
                <a:extLst>
                  <a:ext uri="{0D108BD9-81ED-4DB2-BD59-A6C34878D82A}">
                    <a16:rowId xmlns:a16="http://schemas.microsoft.com/office/drawing/2014/main" val="10005"/>
                  </a:ext>
                </a:extLst>
              </a:tr>
              <a:tr h="726224">
                <a:tc>
                  <a:txBody>
                    <a:bodyPr/>
                    <a:lstStyle/>
                    <a:p>
                      <a:r>
                        <a:rPr lang="en-GB" sz="1100" b="0" dirty="0">
                          <a:solidFill>
                            <a:schemeClr val="tx1"/>
                          </a:solidFill>
                        </a:rPr>
                        <a:t>Fit themselves into spaces, like tunnels, dens and large boxes, and move around in them.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Explore the large equipment with adult support; develop their physical skills to move in various ways.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100" b="0" dirty="0">
                        <a:solidFill>
                          <a:schemeClr val="tx1"/>
                        </a:solidFill>
                      </a:endParaRPr>
                    </a:p>
                  </a:txBody>
                  <a:tcPr marL="50748" marR="50748" marT="0" marB="0">
                    <a:solidFill>
                      <a:schemeClr val="accent1">
                        <a:lumMod val="40000"/>
                        <a:lumOff val="60000"/>
                      </a:schemeClr>
                    </a:solidFill>
                  </a:tcPr>
                </a:tc>
                <a:tc>
                  <a:txBody>
                    <a:bodyPr/>
                    <a:lstStyle/>
                    <a:p>
                      <a:r>
                        <a:rPr lang="en-GB" sz="1100" b="0" dirty="0">
                          <a:solidFill>
                            <a:schemeClr val="tx1"/>
                          </a:solidFill>
                        </a:rPr>
                        <a:t>Continue to explore large equipment in the setting with more independence; start to move appropriately according to the equipment.</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Match their developing physical skills to tasks and activities in the setting. For example, they decide whether to crawl, walk or run across a plank, depending on its length and width.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100" b="0" dirty="0">
                        <a:solidFill>
                          <a:schemeClr val="tx1"/>
                        </a:solidFill>
                      </a:endParaRPr>
                    </a:p>
                  </a:txBody>
                  <a:tcPr marL="50748" marR="50748" marT="0" marB="0">
                    <a:solidFill>
                      <a:schemeClr val="accent2"/>
                    </a:solidFill>
                  </a:tcPr>
                </a:tc>
                <a:extLst>
                  <a:ext uri="{0D108BD9-81ED-4DB2-BD59-A6C34878D82A}">
                    <a16:rowId xmlns:a16="http://schemas.microsoft.com/office/drawing/2014/main" val="10006"/>
                  </a:ext>
                </a:extLst>
              </a:tr>
            </a:tbl>
          </a:graphicData>
        </a:graphic>
      </p:graphicFrame>
      <p:sp>
        <p:nvSpPr>
          <p:cNvPr id="2" name="TextBox 1"/>
          <p:cNvSpPr txBox="1"/>
          <p:nvPr/>
        </p:nvSpPr>
        <p:spPr>
          <a:xfrm>
            <a:off x="703730" y="130753"/>
            <a:ext cx="11099852" cy="1692771"/>
          </a:xfrm>
          <a:prstGeom prst="rect">
            <a:avLst/>
          </a:prstGeom>
          <a:noFill/>
        </p:spPr>
        <p:txBody>
          <a:bodyPr wrap="square" lIns="91440" tIns="45720" rIns="91440" bIns="45720" rtlCol="0" anchor="t">
            <a:spAutoFit/>
          </a:bodyPr>
          <a:lstStyle/>
          <a:p>
            <a:r>
              <a:rPr lang="en-GB" sz="2000" dirty="0"/>
              <a:t>EYFS Nursery End point Summary – Physical Development </a:t>
            </a:r>
          </a:p>
          <a:p>
            <a:r>
              <a:rPr lang="en-GB" sz="1200" dirty="0"/>
              <a:t>Physical activity is vital in children’s all-round development, enabling them to pursue happy, healthy and active lives. Gross and fine motor experiences develop incrementally throughout early childhood, starting with sensory explorations and the development of  the child’s strength, co-ordination and positional awareness through tummy time, crawling and play movement with both objects and adults. By creating games and providing opportunities for play both indoors and outdoors, adults can support children to develop their core strength, stability, balance, spatial awareness, co-ordination and agility. Gross motor skills provide the foundation for developing healthy bodies and social and emotional well-being. Fine motor control and precision helps with hand-eye co-ordination which is later linked to early literacy. Repeated and varied opportunities to explore  and play with small world activities, puzzles, arts and crafts and the practice of using small tools, with feedback and support from adults, allow children to develop proficiency, control and confidence.</a:t>
            </a:r>
            <a:endParaRPr lang="en-GB"/>
          </a:p>
        </p:txBody>
      </p:sp>
    </p:spTree>
    <p:extLst>
      <p:ext uri="{BB962C8B-B14F-4D97-AF65-F5344CB8AC3E}">
        <p14:creationId xmlns:p14="http://schemas.microsoft.com/office/powerpoint/2010/main" val="1595338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302760455"/>
              </p:ext>
            </p:extLst>
          </p:nvPr>
        </p:nvGraphicFramePr>
        <p:xfrm>
          <a:off x="376517" y="497478"/>
          <a:ext cx="11543973" cy="1090622"/>
        </p:xfrm>
        <a:graphic>
          <a:graphicData uri="http://schemas.openxmlformats.org/drawingml/2006/table">
            <a:tbl>
              <a:tblPr firstRow="1" firstCol="1" bandRow="1">
                <a:tableStyleId>{5C22544A-7EE6-4342-B048-85BDC9FD1C3A}</a:tableStyleId>
              </a:tblPr>
              <a:tblGrid>
                <a:gridCol w="2312127">
                  <a:extLst>
                    <a:ext uri="{9D8B030D-6E8A-4147-A177-3AD203B41FA5}">
                      <a16:colId xmlns:a16="http://schemas.microsoft.com/office/drawing/2014/main" val="20000"/>
                    </a:ext>
                  </a:extLst>
                </a:gridCol>
                <a:gridCol w="2999462">
                  <a:extLst>
                    <a:ext uri="{9D8B030D-6E8A-4147-A177-3AD203B41FA5}">
                      <a16:colId xmlns:a16="http://schemas.microsoft.com/office/drawing/2014/main" val="20001"/>
                    </a:ext>
                  </a:extLst>
                </a:gridCol>
                <a:gridCol w="3088687">
                  <a:extLst>
                    <a:ext uri="{9D8B030D-6E8A-4147-A177-3AD203B41FA5}">
                      <a16:colId xmlns:a16="http://schemas.microsoft.com/office/drawing/2014/main" val="20002"/>
                    </a:ext>
                  </a:extLst>
                </a:gridCol>
                <a:gridCol w="3143697">
                  <a:extLst>
                    <a:ext uri="{9D8B030D-6E8A-4147-A177-3AD203B41FA5}">
                      <a16:colId xmlns:a16="http://schemas.microsoft.com/office/drawing/2014/main" val="20003"/>
                    </a:ext>
                  </a:extLst>
                </a:gridCol>
              </a:tblGrid>
              <a:tr h="264292">
                <a:tc gridSpan="3">
                  <a:txBody>
                    <a:bodyPr/>
                    <a:lstStyle/>
                    <a:p>
                      <a:pPr algn="ctr"/>
                      <a:r>
                        <a:rPr lang="en-GB" sz="1100" dirty="0"/>
                        <a:t>                     </a:t>
                      </a:r>
                      <a:r>
                        <a:rPr lang="en-GB" sz="1800" dirty="0"/>
                        <a:t>Sequential</a:t>
                      </a:r>
                      <a:r>
                        <a:rPr lang="en-GB" sz="1100" dirty="0"/>
                        <a:t> </a:t>
                      </a:r>
                      <a:r>
                        <a:rPr lang="en-GB" sz="1800" dirty="0"/>
                        <a:t>Learning </a:t>
                      </a:r>
                    </a:p>
                  </a:txBody>
                  <a:tcPr marL="50748" marR="50748" marT="0" marB="0" anchor="ctr"/>
                </a:tc>
                <a:tc hMerge="1">
                  <a:txBody>
                    <a:bodyPr/>
                    <a:lstStyle/>
                    <a:p>
                      <a:endParaRPr lang="en-GB" dirty="0"/>
                    </a:p>
                  </a:txBody>
                  <a:tcPr marL="50748" marR="50748" marT="0" marB="0" anchor="ctr"/>
                </a:tc>
                <a:tc hMerge="1">
                  <a:txBody>
                    <a:bodyPr/>
                    <a:lstStyle/>
                    <a:p>
                      <a:endParaRPr lang="en-GB" dirty="0"/>
                    </a:p>
                  </a:txBody>
                  <a:tcPr marL="50748" marR="50748" marT="0" marB="0" anchor="ctr"/>
                </a:tc>
                <a:tc>
                  <a:txBody>
                    <a:bodyPr/>
                    <a:lstStyle/>
                    <a:p>
                      <a:pPr algn="ctr"/>
                      <a:r>
                        <a:rPr lang="en-GB" dirty="0"/>
                        <a:t>End Points </a:t>
                      </a:r>
                    </a:p>
                  </a:txBody>
                  <a:tcPr marL="50748" marR="50748" marT="0" marB="0" anchor="ctr"/>
                </a:tc>
                <a:extLst>
                  <a:ext uri="{0D108BD9-81ED-4DB2-BD59-A6C34878D82A}">
                    <a16:rowId xmlns:a16="http://schemas.microsoft.com/office/drawing/2014/main" val="10000"/>
                  </a:ext>
                </a:extLst>
              </a:tr>
              <a:tr h="816302">
                <a:tc>
                  <a:txBody>
                    <a:bodyPr/>
                    <a:lstStyle/>
                    <a:p>
                      <a:r>
                        <a:rPr lang="en-GB" sz="1100" b="0" dirty="0">
                          <a:solidFill>
                            <a:schemeClr val="tx1"/>
                          </a:solidFill>
                        </a:rPr>
                        <a:t>Spin, roll and independently use</a:t>
                      </a:r>
                      <a:r>
                        <a:rPr lang="en-GB" sz="1100" b="0" baseline="0" dirty="0">
                          <a:solidFill>
                            <a:schemeClr val="tx1"/>
                          </a:solidFill>
                        </a:rPr>
                        <a:t> the hill and blocks to climb</a:t>
                      </a:r>
                      <a:endParaRPr lang="en-GB" sz="1100" b="0" dirty="0">
                        <a:solidFill>
                          <a:schemeClr val="tx1"/>
                        </a:solidFill>
                      </a:endParaRPr>
                    </a:p>
                  </a:txBody>
                  <a:tcPr marL="50748" marR="50748" marT="0" marB="0">
                    <a:solidFill>
                      <a:schemeClr val="accent2">
                        <a:lumMod val="20000"/>
                        <a:lumOff val="80000"/>
                      </a:schemeClr>
                    </a:solidFill>
                  </a:tcPr>
                </a:tc>
                <a:tc>
                  <a:txBody>
                    <a:bodyPr/>
                    <a:lstStyle/>
                    <a:p>
                      <a:r>
                        <a:rPr lang="en-GB" sz="1100" b="0" dirty="0">
                          <a:solidFill>
                            <a:schemeClr val="tx1"/>
                          </a:solidFill>
                        </a:rPr>
                        <a:t>Explore large resources outside; begin to explore how to move these items.  Observe adults and peers when they are doing this. </a:t>
                      </a:r>
                      <a:endParaRPr lang="en-GB" sz="1100" dirty="0"/>
                    </a:p>
                  </a:txBody>
                  <a:tcPr marL="50748" marR="50748" marT="0" marB="0">
                    <a:solidFill>
                      <a:schemeClr val="accent1">
                        <a:lumMod val="40000"/>
                        <a:lumOff val="60000"/>
                      </a:schemeClr>
                    </a:solidFill>
                  </a:tcPr>
                </a:tc>
                <a:tc>
                  <a:txBody>
                    <a:bodyPr/>
                    <a:lstStyle/>
                    <a:p>
                      <a:r>
                        <a:rPr lang="en-GB" sz="1100" b="0" dirty="0">
                          <a:solidFill>
                            <a:schemeClr val="tx1"/>
                          </a:solidFill>
                        </a:rPr>
                        <a:t>Begin to work with others to move large resources; develop the gross motor skills and spatial awareness to do this successfully.  Listen</a:t>
                      </a:r>
                      <a:r>
                        <a:rPr lang="en-GB" sz="1100" dirty="0"/>
                        <a:t> </a:t>
                      </a:r>
                      <a:r>
                        <a:rPr lang="en-GB" sz="1100" b="0" dirty="0">
                          <a:solidFill>
                            <a:schemeClr val="tx1"/>
                          </a:solidFill>
                        </a:rPr>
                        <a:t>to and join in with any instructions required. </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Collaborate with others to manage large items, such as moving a long plank safely, carrying large hollow blocks. Develop communication skills and spatial awareness to do this successfully.</a:t>
                      </a:r>
                    </a:p>
                  </a:txBody>
                  <a:tcPr marL="50748" marR="50748" marT="0" marB="0">
                    <a:solidFill>
                      <a:schemeClr val="accent2"/>
                    </a:solidFill>
                  </a:tcPr>
                </a:tc>
                <a:extLst>
                  <a:ext uri="{0D108BD9-81ED-4DB2-BD59-A6C34878D82A}">
                    <a16:rowId xmlns:a16="http://schemas.microsoft.com/office/drawing/2014/main" val="10001"/>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806587585"/>
              </p:ext>
            </p:extLst>
          </p:nvPr>
        </p:nvGraphicFramePr>
        <p:xfrm>
          <a:off x="395589" y="1667126"/>
          <a:ext cx="11524901" cy="740908"/>
        </p:xfrm>
        <a:graphic>
          <a:graphicData uri="http://schemas.openxmlformats.org/drawingml/2006/table">
            <a:tbl>
              <a:tblPr firstRow="1" firstCol="1" bandRow="1">
                <a:tableStyleId>{5C22544A-7EE6-4342-B048-85BDC9FD1C3A}</a:tableStyleId>
              </a:tblPr>
              <a:tblGrid>
                <a:gridCol w="11524901">
                  <a:extLst>
                    <a:ext uri="{9D8B030D-6E8A-4147-A177-3AD203B41FA5}">
                      <a16:colId xmlns:a16="http://schemas.microsoft.com/office/drawing/2014/main" val="20000"/>
                    </a:ext>
                  </a:extLst>
                </a:gridCol>
              </a:tblGrid>
              <a:tr h="17732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0" dirty="0">
                          <a:solidFill>
                            <a:schemeClr val="bg1"/>
                          </a:solidFill>
                        </a:rPr>
                        <a:t>                                                   Observation checkpoint  </a:t>
                      </a:r>
                      <a:r>
                        <a:rPr lang="en-GB" dirty="0">
                          <a:solidFill>
                            <a:schemeClr val="bg1"/>
                          </a:solidFill>
                        </a:rPr>
                        <a:t> </a:t>
                      </a:r>
                    </a:p>
                  </a:txBody>
                  <a:tcPr marL="50748" marR="50748" marT="0" marB="0" anchor="ctr"/>
                </a:tc>
                <a:extLst>
                  <a:ext uri="{0D108BD9-81ED-4DB2-BD59-A6C34878D82A}">
                    <a16:rowId xmlns:a16="http://schemas.microsoft.com/office/drawing/2014/main" val="10000"/>
                  </a:ext>
                </a:extLst>
              </a:tr>
              <a:tr h="466588">
                <a:tc>
                  <a:txBody>
                    <a:bodyPr/>
                    <a:lstStyle/>
                    <a:p>
                      <a:pPr algn="l"/>
                      <a:r>
                        <a:rPr lang="en-GB" sz="1200" b="0" dirty="0">
                          <a:solidFill>
                            <a:schemeClr val="tx1"/>
                          </a:solidFill>
                        </a:rPr>
                        <a:t>Look out for children who have</a:t>
                      </a:r>
                      <a:r>
                        <a:rPr lang="en-GB" sz="1200" b="0" baseline="0" dirty="0">
                          <a:solidFill>
                            <a:schemeClr val="tx1"/>
                          </a:solidFill>
                        </a:rPr>
                        <a:t> gross motor difficulties. </a:t>
                      </a:r>
                      <a:r>
                        <a:rPr lang="en-GB" sz="1200" b="0" dirty="0">
                          <a:solidFill>
                            <a:schemeClr val="tx1"/>
                          </a:solidFill>
                        </a:rPr>
                        <a:t>Discuss this sensitively with parents and involve child’s health visitor. Adapt activities to suit their particular needs, so all children feel confident to move and take part in physical play.  </a:t>
                      </a:r>
                    </a:p>
                  </a:txBody>
                  <a:tcPr marL="50748" marR="50748" marT="0" marB="0">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2" name="TextBox 1"/>
          <p:cNvSpPr txBox="1"/>
          <p:nvPr/>
        </p:nvSpPr>
        <p:spPr>
          <a:xfrm>
            <a:off x="691015" y="128146"/>
            <a:ext cx="11099852" cy="400110"/>
          </a:xfrm>
          <a:prstGeom prst="rect">
            <a:avLst/>
          </a:prstGeom>
          <a:noFill/>
        </p:spPr>
        <p:txBody>
          <a:bodyPr wrap="square" rtlCol="0">
            <a:spAutoFit/>
          </a:bodyPr>
          <a:lstStyle/>
          <a:p>
            <a:r>
              <a:rPr lang="en-GB" sz="2000" dirty="0"/>
              <a:t>EYFS Nursery – Physical Development   Nursery to Reception End Points </a:t>
            </a:r>
          </a:p>
        </p:txBody>
      </p:sp>
      <p:graphicFrame>
        <p:nvGraphicFramePr>
          <p:cNvPr id="5" name="Table 4"/>
          <p:cNvGraphicFramePr>
            <a:graphicFrameLocks noGrp="1"/>
          </p:cNvGraphicFramePr>
          <p:nvPr>
            <p:extLst>
              <p:ext uri="{D42A27DB-BD31-4B8C-83A1-F6EECF244321}">
                <p14:modId xmlns:p14="http://schemas.microsoft.com/office/powerpoint/2010/main" val="3194908129"/>
              </p:ext>
            </p:extLst>
          </p:nvPr>
        </p:nvGraphicFramePr>
        <p:xfrm>
          <a:off x="366979" y="2408034"/>
          <a:ext cx="11543973" cy="3481637"/>
        </p:xfrm>
        <a:graphic>
          <a:graphicData uri="http://schemas.openxmlformats.org/drawingml/2006/table">
            <a:tbl>
              <a:tblPr firstRow="1" bandRow="1">
                <a:tableStyleId>{5C22544A-7EE6-4342-B048-85BDC9FD1C3A}</a:tableStyleId>
              </a:tblPr>
              <a:tblGrid>
                <a:gridCol w="2312896">
                  <a:extLst>
                    <a:ext uri="{9D8B030D-6E8A-4147-A177-3AD203B41FA5}">
                      <a16:colId xmlns:a16="http://schemas.microsoft.com/office/drawing/2014/main" val="20000"/>
                    </a:ext>
                  </a:extLst>
                </a:gridCol>
                <a:gridCol w="3281082">
                  <a:extLst>
                    <a:ext uri="{9D8B030D-6E8A-4147-A177-3AD203B41FA5}">
                      <a16:colId xmlns:a16="http://schemas.microsoft.com/office/drawing/2014/main" val="20001"/>
                    </a:ext>
                  </a:extLst>
                </a:gridCol>
                <a:gridCol w="3052482">
                  <a:extLst>
                    <a:ext uri="{9D8B030D-6E8A-4147-A177-3AD203B41FA5}">
                      <a16:colId xmlns:a16="http://schemas.microsoft.com/office/drawing/2014/main" val="20002"/>
                    </a:ext>
                  </a:extLst>
                </a:gridCol>
                <a:gridCol w="2897513">
                  <a:extLst>
                    <a:ext uri="{9D8B030D-6E8A-4147-A177-3AD203B41FA5}">
                      <a16:colId xmlns:a16="http://schemas.microsoft.com/office/drawing/2014/main" val="20003"/>
                    </a:ext>
                  </a:extLst>
                </a:gridCol>
              </a:tblGrid>
              <a:tr h="345476">
                <a:tc gridSpan="3">
                  <a:txBody>
                    <a:bodyPr/>
                    <a:lstStyle/>
                    <a:p>
                      <a:pPr algn="ctr"/>
                      <a:r>
                        <a:rPr lang="en-GB" dirty="0"/>
                        <a:t>             Sequentia</a:t>
                      </a:r>
                      <a:r>
                        <a:rPr lang="en-GB" baseline="0" dirty="0"/>
                        <a:t>l learning – Fine Motor</a:t>
                      </a:r>
                      <a:endParaRPr lang="en-GB" dirty="0"/>
                    </a:p>
                  </a:txBody>
                  <a:tcPr/>
                </a:tc>
                <a:tc hMerge="1">
                  <a:txBody>
                    <a:bodyPr/>
                    <a:lstStyle/>
                    <a:p>
                      <a:endParaRPr lang="en-GB"/>
                    </a:p>
                  </a:txBody>
                  <a:tcPr/>
                </a:tc>
                <a:tc hMerge="1">
                  <a:txBody>
                    <a:bodyPr/>
                    <a:lstStyle/>
                    <a:p>
                      <a:endParaRPr lang="en-GB" dirty="0"/>
                    </a:p>
                  </a:txBody>
                  <a:tcPr/>
                </a:tc>
                <a:tc>
                  <a:txBody>
                    <a:bodyPr/>
                    <a:lstStyle/>
                    <a:p>
                      <a:r>
                        <a:rPr lang="en-GB" dirty="0"/>
                        <a:t>            End</a:t>
                      </a:r>
                      <a:r>
                        <a:rPr lang="en-GB" baseline="0" dirty="0"/>
                        <a:t> Points </a:t>
                      </a:r>
                      <a:endParaRPr lang="en-GB" dirty="0"/>
                    </a:p>
                  </a:txBody>
                  <a:tcPr/>
                </a:tc>
                <a:extLst>
                  <a:ext uri="{0D108BD9-81ED-4DB2-BD59-A6C34878D82A}">
                    <a16:rowId xmlns:a16="http://schemas.microsoft.com/office/drawing/2014/main" val="10000"/>
                  </a:ext>
                </a:extLst>
              </a:tr>
              <a:tr h="719741">
                <a:tc>
                  <a:txBody>
                    <a:bodyPr/>
                    <a:lstStyle/>
                    <a:p>
                      <a:r>
                        <a:rPr lang="en-GB" sz="1100" dirty="0">
                          <a:solidFill>
                            <a:schemeClr val="tx1"/>
                          </a:solidFill>
                        </a:rPr>
                        <a:t>Develop manipulation and control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Start to explore one-handed tools and equipment; may not have control or intention.  Adult support to use these tools may be needed. </a:t>
                      </a:r>
                    </a:p>
                  </a:txBody>
                  <a:tcPr>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Begin to use one-handed tools with some control and intention; may still need some adult support. </a:t>
                      </a:r>
                    </a:p>
                    <a:p>
                      <a:endParaRPr lang="en-GB" sz="1100" dirty="0"/>
                    </a:p>
                  </a:txBody>
                  <a:tcPr>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Use one-handed tools and equipment, for example, making snips in paper with scissors. </a:t>
                      </a:r>
                    </a:p>
                    <a:p>
                      <a:endParaRPr lang="en-GB" sz="1100" dirty="0"/>
                    </a:p>
                  </a:txBody>
                  <a:tcPr>
                    <a:solidFill>
                      <a:schemeClr val="accent2"/>
                    </a:solidFill>
                  </a:tcPr>
                </a:tc>
                <a:extLst>
                  <a:ext uri="{0D108BD9-81ED-4DB2-BD59-A6C34878D82A}">
                    <a16:rowId xmlns:a16="http://schemas.microsoft.com/office/drawing/2014/main" val="10001"/>
                  </a:ext>
                </a:extLst>
              </a:tr>
              <a:tr h="561398">
                <a:tc>
                  <a:txBody>
                    <a:bodyPr/>
                    <a:lstStyle/>
                    <a:p>
                      <a:r>
                        <a:rPr lang="en-GB" sz="1100" dirty="0"/>
                        <a:t>Explore different materials and tools.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Start to explore mark making tools; may not have control or a definite grip. </a:t>
                      </a:r>
                    </a:p>
                  </a:txBody>
                  <a:tcPr>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Begin to use mark making tools with more control and start to develop a comfortable grip. </a:t>
                      </a:r>
                    </a:p>
                  </a:txBody>
                  <a:tcPr>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Use a comfortable grip with good control when holding pens and pencils.</a:t>
                      </a:r>
                    </a:p>
                  </a:txBody>
                  <a:tcPr>
                    <a:solidFill>
                      <a:schemeClr val="accent2"/>
                    </a:solidFill>
                  </a:tcPr>
                </a:tc>
                <a:extLst>
                  <a:ext uri="{0D108BD9-81ED-4DB2-BD59-A6C34878D82A}">
                    <a16:rowId xmlns:a16="http://schemas.microsoft.com/office/drawing/2014/main" val="10002"/>
                  </a:ext>
                </a:extLst>
              </a:tr>
              <a:tr h="1036428">
                <a:tc>
                  <a:txBody>
                    <a:bodyPr/>
                    <a:lstStyle/>
                    <a:p>
                      <a:r>
                        <a:rPr lang="en-GB" sz="1100" dirty="0"/>
                        <a:t>Start eating independently and learning how to use a knife and fork. </a:t>
                      </a:r>
                    </a:p>
                  </a:txBody>
                  <a:tcPr/>
                </a:tc>
                <a:tc>
                  <a:txBody>
                    <a:bodyPr/>
                    <a:lstStyle/>
                    <a:p>
                      <a:r>
                        <a:rPr lang="en-GB" sz="1100" dirty="0"/>
                        <a:t>Engage in activities that develop fine motor skills, such as playdough.</a:t>
                      </a:r>
                      <a:r>
                        <a:rPr lang="en-GB" sz="1100" baseline="0" dirty="0"/>
                        <a:t> </a:t>
                      </a:r>
                      <a:r>
                        <a:rPr lang="en-GB" sz="1100" dirty="0"/>
                        <a:t>May use both hands at this stage without having a dominant hand.  </a:t>
                      </a:r>
                    </a:p>
                    <a:p>
                      <a:r>
                        <a:rPr lang="en-GB" sz="1100" dirty="0"/>
                        <a:t>Show an interest to preparing food, using different skills to help such as cutting.  </a:t>
                      </a:r>
                    </a:p>
                  </a:txBody>
                  <a:tcPr>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Continue to engage in activities that develop fine motor skills. May start to show some preference for a dominant hand, but this may not be consistent. </a:t>
                      </a:r>
                    </a:p>
                    <a:p>
                      <a:endParaRPr lang="en-GB" sz="1100" dirty="0"/>
                    </a:p>
                  </a:txBody>
                  <a:tcPr>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Show a preference for a dominant hand.</a:t>
                      </a:r>
                    </a:p>
                    <a:p>
                      <a:endParaRPr lang="en-GB" sz="1100" dirty="0"/>
                    </a:p>
                  </a:txBody>
                  <a:tcPr>
                    <a:solidFill>
                      <a:schemeClr val="accent2"/>
                    </a:solidFill>
                  </a:tcPr>
                </a:tc>
                <a:extLst>
                  <a:ext uri="{0D108BD9-81ED-4DB2-BD59-A6C34878D82A}">
                    <a16:rowId xmlns:a16="http://schemas.microsoft.com/office/drawing/2014/main" val="10003"/>
                  </a:ext>
                </a:extLst>
              </a:tr>
              <a:tr h="798310">
                <a:tc>
                  <a:txBody>
                    <a:bodyPr/>
                    <a:lstStyle/>
                    <a:p>
                      <a:r>
                        <a:rPr lang="en-GB" sz="1100" dirty="0"/>
                        <a:t>Develop manipulation and control.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Get dressed or changed without much adult support and guidance; use dressing up clothes to practice. Start to put own coat on without much adult support. </a:t>
                      </a:r>
                    </a:p>
                  </a:txBody>
                  <a:tcPr>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Get dressed or changed with more independence; ask for adult support when required. Can put own coat on independently and may try to do their zip up. </a:t>
                      </a:r>
                    </a:p>
                  </a:txBody>
                  <a:tcPr>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t>Be increasingly independent as they get dressed and undressed, for example, putting coats on and doing up zips.</a:t>
                      </a:r>
                    </a:p>
                    <a:p>
                      <a:endParaRPr lang="en-GB" sz="1100" dirty="0"/>
                    </a:p>
                  </a:txBody>
                  <a:tcPr>
                    <a:solidFill>
                      <a:schemeClr val="accent2"/>
                    </a:solidFill>
                  </a:tcPr>
                </a:tc>
                <a:extLst>
                  <a:ext uri="{0D108BD9-81ED-4DB2-BD59-A6C34878D82A}">
                    <a16:rowId xmlns:a16="http://schemas.microsoft.com/office/drawing/2014/main" val="10004"/>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460788619"/>
              </p:ext>
            </p:extLst>
          </p:nvPr>
        </p:nvGraphicFramePr>
        <p:xfrm>
          <a:off x="395589" y="6065918"/>
          <a:ext cx="11524901" cy="639882"/>
        </p:xfrm>
        <a:graphic>
          <a:graphicData uri="http://schemas.openxmlformats.org/drawingml/2006/table">
            <a:tbl>
              <a:tblPr firstRow="1" firstCol="1" bandRow="1">
                <a:tableStyleId>{5C22544A-7EE6-4342-B048-85BDC9FD1C3A}</a:tableStyleId>
              </a:tblPr>
              <a:tblGrid>
                <a:gridCol w="11524901">
                  <a:extLst>
                    <a:ext uri="{9D8B030D-6E8A-4147-A177-3AD203B41FA5}">
                      <a16:colId xmlns:a16="http://schemas.microsoft.com/office/drawing/2014/main" val="20000"/>
                    </a:ext>
                  </a:extLst>
                </a:gridCol>
              </a:tblGrid>
              <a:tr h="21492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0" dirty="0">
                          <a:solidFill>
                            <a:schemeClr val="bg1"/>
                          </a:solidFill>
                        </a:rPr>
                        <a:t>                                                   Observation checkpoint  </a:t>
                      </a:r>
                      <a:r>
                        <a:rPr lang="en-GB" dirty="0">
                          <a:solidFill>
                            <a:schemeClr val="bg1"/>
                          </a:solidFill>
                        </a:rPr>
                        <a:t> </a:t>
                      </a:r>
                    </a:p>
                  </a:txBody>
                  <a:tcPr marL="50748" marR="50748" marT="0" marB="0" anchor="ctr"/>
                </a:tc>
                <a:extLst>
                  <a:ext uri="{0D108BD9-81ED-4DB2-BD59-A6C34878D82A}">
                    <a16:rowId xmlns:a16="http://schemas.microsoft.com/office/drawing/2014/main" val="10000"/>
                  </a:ext>
                </a:extLst>
              </a:tr>
              <a:tr h="365562">
                <a:tc>
                  <a:txBody>
                    <a:bodyPr/>
                    <a:lstStyle/>
                    <a:p>
                      <a:pPr algn="l"/>
                      <a:r>
                        <a:rPr lang="en-GB" sz="1200" b="0" dirty="0">
                          <a:solidFill>
                            <a:schemeClr val="tx1"/>
                          </a:solidFill>
                        </a:rPr>
                        <a:t>Most, but not all, children are reliably dry during the day by the age of 4. Support children who are struggling with toilet training, in partnership with their parents. </a:t>
                      </a:r>
                    </a:p>
                  </a:txBody>
                  <a:tcPr marL="50748" marR="50748" marT="0" marB="0">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150787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476263293"/>
              </p:ext>
            </p:extLst>
          </p:nvPr>
        </p:nvGraphicFramePr>
        <p:xfrm>
          <a:off x="252664" y="1590786"/>
          <a:ext cx="11718758" cy="4465320"/>
        </p:xfrm>
        <a:graphic>
          <a:graphicData uri="http://schemas.openxmlformats.org/drawingml/2006/table">
            <a:tbl>
              <a:tblPr firstRow="1" firstCol="1" bandRow="1">
                <a:tableStyleId>{5C22544A-7EE6-4342-B048-85BDC9FD1C3A}</a:tableStyleId>
              </a:tblPr>
              <a:tblGrid>
                <a:gridCol w="2153653">
                  <a:extLst>
                    <a:ext uri="{9D8B030D-6E8A-4147-A177-3AD203B41FA5}">
                      <a16:colId xmlns:a16="http://schemas.microsoft.com/office/drawing/2014/main" val="20000"/>
                    </a:ext>
                  </a:extLst>
                </a:gridCol>
                <a:gridCol w="3066637">
                  <a:extLst>
                    <a:ext uri="{9D8B030D-6E8A-4147-A177-3AD203B41FA5}">
                      <a16:colId xmlns:a16="http://schemas.microsoft.com/office/drawing/2014/main" val="20001"/>
                    </a:ext>
                  </a:extLst>
                </a:gridCol>
                <a:gridCol w="3851521">
                  <a:extLst>
                    <a:ext uri="{9D8B030D-6E8A-4147-A177-3AD203B41FA5}">
                      <a16:colId xmlns:a16="http://schemas.microsoft.com/office/drawing/2014/main" val="20002"/>
                    </a:ext>
                  </a:extLst>
                </a:gridCol>
                <a:gridCol w="2646947">
                  <a:extLst>
                    <a:ext uri="{9D8B030D-6E8A-4147-A177-3AD203B41FA5}">
                      <a16:colId xmlns:a16="http://schemas.microsoft.com/office/drawing/2014/main" val="20003"/>
                    </a:ext>
                  </a:extLst>
                </a:gridCol>
              </a:tblGrid>
              <a:tr h="264292">
                <a:tc gridSpan="3">
                  <a:txBody>
                    <a:bodyPr/>
                    <a:lstStyle/>
                    <a:p>
                      <a:pPr algn="ctr"/>
                      <a:r>
                        <a:rPr lang="en-GB" dirty="0"/>
                        <a:t>                     Sequential Learning </a:t>
                      </a:r>
                    </a:p>
                  </a:txBody>
                  <a:tcPr marL="50748" marR="50748" marT="0" marB="0" anchor="ctr"/>
                </a:tc>
                <a:tc hMerge="1">
                  <a:txBody>
                    <a:bodyPr/>
                    <a:lstStyle/>
                    <a:p>
                      <a:endParaRPr lang="en-GB" dirty="0"/>
                    </a:p>
                  </a:txBody>
                  <a:tcPr marL="50748" marR="50748" marT="0" marB="0" anchor="ctr"/>
                </a:tc>
                <a:tc hMerge="1">
                  <a:txBody>
                    <a:bodyPr/>
                    <a:lstStyle/>
                    <a:p>
                      <a:endParaRPr lang="en-GB" dirty="0"/>
                    </a:p>
                  </a:txBody>
                  <a:tcPr marL="50748" marR="50748" marT="0" marB="0" anchor="ctr"/>
                </a:tc>
                <a:tc>
                  <a:txBody>
                    <a:bodyPr/>
                    <a:lstStyle/>
                    <a:p>
                      <a:pPr algn="ctr"/>
                      <a:r>
                        <a:rPr lang="en-GB" dirty="0"/>
                        <a:t>End Points </a:t>
                      </a:r>
                    </a:p>
                  </a:txBody>
                  <a:tcPr marL="50748" marR="50748" marT="0" marB="0" anchor="ctr"/>
                </a:tc>
                <a:extLst>
                  <a:ext uri="{0D108BD9-81ED-4DB2-BD59-A6C34878D82A}">
                    <a16:rowId xmlns:a16="http://schemas.microsoft.com/office/drawing/2014/main" val="10000"/>
                  </a:ext>
                </a:extLst>
              </a:tr>
              <a:tr h="506346">
                <a:tc>
                  <a:txBody>
                    <a:bodyPr/>
                    <a:lstStyle/>
                    <a:p>
                      <a:r>
                        <a:rPr lang="en-GB" sz="1100" b="0" dirty="0">
                          <a:solidFill>
                            <a:schemeClr val="tx1"/>
                          </a:solidFill>
                        </a:rPr>
                        <a:t>Have favourite books and seek them out, to share with an adult, with another child, or to look at alone.  </a:t>
                      </a:r>
                    </a:p>
                  </a:txBody>
                  <a:tcPr marL="50748" marR="50748" marT="0" marB="0">
                    <a:solidFill>
                      <a:schemeClr val="accent2">
                        <a:lumMod val="20000"/>
                        <a:lumOff val="80000"/>
                      </a:schemeClr>
                    </a:solidFill>
                  </a:tcPr>
                </a:tc>
                <a:tc>
                  <a:txBody>
                    <a:bodyPr/>
                    <a:lstStyle/>
                    <a:p>
                      <a:r>
                        <a:rPr lang="en-GB" sz="1100" b="0" dirty="0">
                          <a:solidFill>
                            <a:schemeClr val="tx1"/>
                          </a:solidFill>
                        </a:rPr>
                        <a:t>Pay attention and respond to the pictures Show curiosity about print in the environment, e.g. road signs, logos, menus, etc.  Beginning to notice print in the environment and starting to know that it tells us something Engages in story times or one-to-one interactions exploring which way up a book or their name card goes. Engages in activities exploring the different parts of a book, </a:t>
                      </a:r>
                      <a:r>
                        <a:rPr lang="en-GB" sz="1100" dirty="0">
                          <a:solidFill>
                            <a:schemeClr val="tx1"/>
                          </a:solidFill>
                        </a:rPr>
                        <a:t>May turn pages in a book, but not always aware if they turn more than one page or turn the wrong way. </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Can notice the difference between text and pictures; beginning to know that print has meaning. Notices print in the environment and can attempt to decode this, e.g. PUSH on a door, etc. Can recognise when a book is held up the wrong way or their name card is upside down, etc.; model this in story/ book sessions. Beginning to be aware of the different parts of a book, e.g. front cover, author/illustrator, etc. Beginning to turn a page at a time when exploring a book.  Beginning to notice when a book is read in the wrong order,</a:t>
                      </a:r>
                      <a:r>
                        <a:rPr lang="en-GB" sz="1100" baseline="0" dirty="0">
                          <a:solidFill>
                            <a:schemeClr val="tx1"/>
                          </a:solidFill>
                        </a:rPr>
                        <a:t> or pages are missed.</a:t>
                      </a:r>
                      <a:r>
                        <a:rPr lang="en-GB" sz="1100" dirty="0">
                          <a:solidFill>
                            <a:schemeClr val="tx1"/>
                          </a:solidFill>
                        </a:rPr>
                        <a:t> </a:t>
                      </a:r>
                    </a:p>
                    <a:p>
                      <a:endParaRPr lang="en-GB" sz="1100" dirty="0"/>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Understand the five key concepts about print:  - Print has meaning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 Print can have different purposes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a:t>
                      </a:r>
                      <a:r>
                        <a:rPr lang="en-GB" sz="1100" baseline="0" dirty="0">
                          <a:solidFill>
                            <a:schemeClr val="tx1"/>
                          </a:solidFill>
                        </a:rPr>
                        <a:t> W</a:t>
                      </a:r>
                      <a:r>
                        <a:rPr lang="en-GB" sz="1100" dirty="0">
                          <a:solidFill>
                            <a:schemeClr val="tx1"/>
                          </a:solidFill>
                        </a:rPr>
                        <a:t>e read English text from left to right and from top to bottom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 The names of the different parts of a book</a:t>
                      </a:r>
                      <a:r>
                        <a:rPr lang="en-GB" sz="1100" baseline="0" dirty="0">
                          <a:solidFill>
                            <a:schemeClr val="tx1"/>
                          </a:solidFill>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 Page sequencing </a:t>
                      </a:r>
                    </a:p>
                    <a:p>
                      <a:endParaRPr lang="en-GB" sz="1100" dirty="0"/>
                    </a:p>
                  </a:txBody>
                  <a:tcPr marL="50748" marR="50748" marT="0" marB="0">
                    <a:solidFill>
                      <a:schemeClr val="accent2"/>
                    </a:solidFill>
                  </a:tcPr>
                </a:tc>
                <a:extLst>
                  <a:ext uri="{0D108BD9-81ED-4DB2-BD59-A6C34878D82A}">
                    <a16:rowId xmlns:a16="http://schemas.microsoft.com/office/drawing/2014/main" val="10001"/>
                  </a:ext>
                </a:extLst>
              </a:tr>
              <a:tr h="969070">
                <a:tc>
                  <a:txBody>
                    <a:bodyPr/>
                    <a:lstStyle/>
                    <a:p>
                      <a:r>
                        <a:rPr lang="en-GB" sz="1100" b="0" dirty="0">
                          <a:solidFill>
                            <a:schemeClr val="tx1"/>
                          </a:solidFill>
                        </a:rPr>
                        <a:t>Sing songs and say rhymes independently, Say</a:t>
                      </a:r>
                      <a:r>
                        <a:rPr lang="en-GB" sz="1100" b="0" baseline="0" dirty="0">
                          <a:solidFill>
                            <a:schemeClr val="tx1"/>
                          </a:solidFill>
                        </a:rPr>
                        <a:t> some of the words in songs and rhymes</a:t>
                      </a:r>
                      <a:endParaRPr lang="en-GB" sz="1100" b="0" dirty="0">
                        <a:solidFill>
                          <a:schemeClr val="tx1"/>
                        </a:solidFill>
                      </a:endParaRPr>
                    </a:p>
                  </a:txBody>
                  <a:tcPr marL="50748" marR="50748" marT="0" marB="0">
                    <a:solidFill>
                      <a:schemeClr val="accent2">
                        <a:lumMod val="20000"/>
                        <a:lumOff val="80000"/>
                      </a:schemeClr>
                    </a:solidFill>
                  </a:tcPr>
                </a:tc>
                <a:tc>
                  <a:txBody>
                    <a:bodyPr/>
                    <a:lstStyle/>
                    <a:p>
                      <a:r>
                        <a:rPr lang="en-GB" sz="1100" b="0" dirty="0">
                          <a:solidFill>
                            <a:schemeClr val="tx1"/>
                          </a:solidFill>
                        </a:rPr>
                        <a:t>Enjoy joining in with rhymes; explore familiar rhymes and experience new rhymes. Join in with clapping syllables; they may not have an awareness at this stage or clap at the right time. Join in with activities listening for the initial sounds in words, starting with words familiar to them such as their name, their friends’ names or family members. </a:t>
                      </a:r>
                    </a:p>
                    <a:p>
                      <a:endParaRPr lang="en-GB" sz="1100" dirty="0"/>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Continue to join in with rhymes and rhyming stories.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Beginning to be able to suggest rhyming words when they are left out of familiar rhymes/stories. Join in with clapping/counting syllables in familiar words and begin to have an awareness of syllables.  Start with their names and familiar words. Beginning to be able to hear initial sounds in words and starting to notice when words have the same initial sound. </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Develop their phonological awareness, so that they can: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 spot and suggest rhymes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-count or clap syllables in a word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 recognise words with the same initial sound, such as money and mother </a:t>
                      </a:r>
                    </a:p>
                    <a:p>
                      <a:endParaRPr lang="en-GB" sz="1100" dirty="0"/>
                    </a:p>
                  </a:txBody>
                  <a:tcPr marL="50748" marR="50748" marT="0" marB="0">
                    <a:solidFill>
                      <a:schemeClr val="accent2"/>
                    </a:solidFill>
                  </a:tcPr>
                </a:tc>
                <a:extLst>
                  <a:ext uri="{0D108BD9-81ED-4DB2-BD59-A6C34878D82A}">
                    <a16:rowId xmlns:a16="http://schemas.microsoft.com/office/drawing/2014/main" val="10002"/>
                  </a:ext>
                </a:extLst>
              </a:tr>
              <a:tr h="646047">
                <a:tc>
                  <a:txBody>
                    <a:bodyPr/>
                    <a:lstStyle/>
                    <a:p>
                      <a:r>
                        <a:rPr lang="en-GB" sz="1100" b="0" dirty="0">
                          <a:solidFill>
                            <a:schemeClr val="tx1"/>
                          </a:solidFill>
                        </a:rPr>
                        <a:t>Repeat words and phrases from familiar stories.   </a:t>
                      </a:r>
                    </a:p>
                    <a:p>
                      <a:r>
                        <a:rPr lang="en-GB" sz="1100" b="0" dirty="0">
                          <a:solidFill>
                            <a:schemeClr val="tx1"/>
                          </a:solidFill>
                        </a:rPr>
                        <a:t>Make comments and share their ideas.   </a:t>
                      </a:r>
                    </a:p>
                    <a:p>
                      <a:r>
                        <a:rPr lang="en-GB" sz="1100" b="0" dirty="0">
                          <a:solidFill>
                            <a:schemeClr val="tx1"/>
                          </a:solidFill>
                        </a:rPr>
                        <a:t>Develop play around favourite stories using props.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Join in with story times; adults to model questions and observations about stories during story sessions.  Through this modelling children may develop an awareness of characters, scenery and events in a story. Starting to develop an awareness of the need to listen to others in conversations. </a:t>
                      </a:r>
                    </a:p>
                    <a:p>
                      <a:endParaRPr lang="en-GB" sz="1100" dirty="0"/>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Engage in story time sessions; start to answer adult questions and ask questions about stories that they have heard. Start to develop an awareness of characters, scene and events in stories using some story language to talk about these. Developing an awareness of the turn taking of conversation. </a:t>
                      </a:r>
                    </a:p>
                    <a:p>
                      <a:endParaRPr lang="en-GB" sz="1100" dirty="0"/>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Engage in extended conversations about stories, ask and</a:t>
                      </a:r>
                      <a:r>
                        <a:rPr lang="en-GB" sz="1100" b="0" baseline="0" dirty="0">
                          <a:solidFill>
                            <a:schemeClr val="tx1"/>
                          </a:solidFill>
                        </a:rPr>
                        <a:t> </a:t>
                      </a:r>
                      <a:r>
                        <a:rPr lang="en-GB" sz="1100" b="0" dirty="0">
                          <a:solidFill>
                            <a:schemeClr val="tx1"/>
                          </a:solidFill>
                        </a:rPr>
                        <a:t>answer</a:t>
                      </a:r>
                      <a:r>
                        <a:rPr lang="en-GB" sz="1100" b="0" baseline="0" dirty="0">
                          <a:solidFill>
                            <a:schemeClr val="tx1"/>
                          </a:solidFill>
                        </a:rPr>
                        <a:t> </a:t>
                      </a:r>
                      <a:r>
                        <a:rPr lang="en-GB" sz="1100" b="0" dirty="0">
                          <a:solidFill>
                            <a:schemeClr val="tx1"/>
                          </a:solidFill>
                        </a:rPr>
                        <a:t>questions and learn new vocabulary. Be able to listen to others and take turns in conversations</a:t>
                      </a:r>
                    </a:p>
                    <a:p>
                      <a:endParaRPr lang="en-GB" sz="1100" dirty="0"/>
                    </a:p>
                  </a:txBody>
                  <a:tcPr marL="50748" marR="50748" marT="0" marB="0">
                    <a:solidFill>
                      <a:schemeClr val="accent2"/>
                    </a:solidFill>
                  </a:tcPr>
                </a:tc>
                <a:extLst>
                  <a:ext uri="{0D108BD9-81ED-4DB2-BD59-A6C34878D82A}">
                    <a16:rowId xmlns:a16="http://schemas.microsoft.com/office/drawing/2014/main" val="10003"/>
                  </a:ext>
                </a:extLst>
              </a:tr>
            </a:tbl>
          </a:graphicData>
        </a:graphic>
      </p:graphicFrame>
      <p:sp>
        <p:nvSpPr>
          <p:cNvPr id="2" name="TextBox 1"/>
          <p:cNvSpPr txBox="1"/>
          <p:nvPr/>
        </p:nvSpPr>
        <p:spPr>
          <a:xfrm>
            <a:off x="703730" y="130753"/>
            <a:ext cx="11099852" cy="1323439"/>
          </a:xfrm>
          <a:prstGeom prst="rect">
            <a:avLst/>
          </a:prstGeom>
          <a:noFill/>
        </p:spPr>
        <p:txBody>
          <a:bodyPr wrap="square" rtlCol="0">
            <a:spAutoFit/>
          </a:bodyPr>
          <a:lstStyle/>
          <a:p>
            <a:r>
              <a:rPr lang="en-GB" sz="2000" dirty="0"/>
              <a:t>EYFS Nursery - Literacy   Nursery to Reception End Points</a:t>
            </a:r>
          </a:p>
          <a:p>
            <a:r>
              <a:rPr lang="en-GB" sz="1200" dirty="0"/>
              <a:t>It is crucial for children to develop a life-long love of reading. Reading consists of two dimensions: language comprehension and word reading. Language comprehension (necessary for both reading and writing) starts from birth. It only develops when adults talk with children about the world around them and the books (stories and nonfiction) they read with them, and enjoy rhymes, poems and songs together. Skilled word reading, taught later, involves both the speedy working out of the pronunciation of unfamiliar printed words (decoding) and the speedy recognition of familiar printed words. Writing involves transcription (spelling and handwriting) and composition (articulating ideas and structuring them in speech, before writing).  </a:t>
            </a:r>
          </a:p>
        </p:txBody>
      </p:sp>
    </p:spTree>
    <p:extLst>
      <p:ext uri="{BB962C8B-B14F-4D97-AF65-F5344CB8AC3E}">
        <p14:creationId xmlns:p14="http://schemas.microsoft.com/office/powerpoint/2010/main" val="295017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309644024"/>
              </p:ext>
            </p:extLst>
          </p:nvPr>
        </p:nvGraphicFramePr>
        <p:xfrm>
          <a:off x="415629" y="950495"/>
          <a:ext cx="11320955" cy="3722609"/>
        </p:xfrm>
        <a:graphic>
          <a:graphicData uri="http://schemas.openxmlformats.org/drawingml/2006/table">
            <a:tbl>
              <a:tblPr firstRow="1" firstCol="1" bandRow="1">
                <a:tableStyleId>{5C22544A-7EE6-4342-B048-85BDC9FD1C3A}</a:tableStyleId>
              </a:tblPr>
              <a:tblGrid>
                <a:gridCol w="2247125">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3240742">
                  <a:extLst>
                    <a:ext uri="{9D8B030D-6E8A-4147-A177-3AD203B41FA5}">
                      <a16:colId xmlns:a16="http://schemas.microsoft.com/office/drawing/2014/main" val="20002"/>
                    </a:ext>
                  </a:extLst>
                </a:gridCol>
                <a:gridCol w="3089888">
                  <a:extLst>
                    <a:ext uri="{9D8B030D-6E8A-4147-A177-3AD203B41FA5}">
                      <a16:colId xmlns:a16="http://schemas.microsoft.com/office/drawing/2014/main" val="20003"/>
                    </a:ext>
                  </a:extLst>
                </a:gridCol>
              </a:tblGrid>
              <a:tr h="467539">
                <a:tc gridSpan="3">
                  <a:txBody>
                    <a:bodyPr/>
                    <a:lstStyle/>
                    <a:p>
                      <a:pPr algn="ctr"/>
                      <a:r>
                        <a:rPr lang="en-GB" dirty="0"/>
                        <a:t>                     Sequential Learning </a:t>
                      </a:r>
                    </a:p>
                  </a:txBody>
                  <a:tcPr marL="50748" marR="50748" marT="0" marB="0" anchor="ctr"/>
                </a:tc>
                <a:tc hMerge="1">
                  <a:txBody>
                    <a:bodyPr/>
                    <a:lstStyle/>
                    <a:p>
                      <a:endParaRPr lang="en-GB" dirty="0"/>
                    </a:p>
                  </a:txBody>
                  <a:tcPr marL="50748" marR="50748" marT="0" marB="0" anchor="ctr"/>
                </a:tc>
                <a:tc hMerge="1">
                  <a:txBody>
                    <a:bodyPr/>
                    <a:lstStyle/>
                    <a:p>
                      <a:endParaRPr lang="en-GB" dirty="0"/>
                    </a:p>
                  </a:txBody>
                  <a:tcPr marL="50748" marR="50748" marT="0" marB="0" anchor="ctr"/>
                </a:tc>
                <a:tc>
                  <a:txBody>
                    <a:bodyPr/>
                    <a:lstStyle/>
                    <a:p>
                      <a:pPr algn="ctr"/>
                      <a:r>
                        <a:rPr lang="en-GB" dirty="0"/>
                        <a:t>End Points </a:t>
                      </a:r>
                    </a:p>
                  </a:txBody>
                  <a:tcPr marL="50748" marR="50748" marT="0" marB="0" anchor="ctr"/>
                </a:tc>
                <a:extLst>
                  <a:ext uri="{0D108BD9-81ED-4DB2-BD59-A6C34878D82A}">
                    <a16:rowId xmlns:a16="http://schemas.microsoft.com/office/drawing/2014/main" val="10000"/>
                  </a:ext>
                </a:extLst>
              </a:tr>
              <a:tr h="506346">
                <a:tc>
                  <a:txBody>
                    <a:bodyPr/>
                    <a:lstStyle/>
                    <a:p>
                      <a:r>
                        <a:rPr lang="en-GB" sz="1100" dirty="0">
                          <a:solidFill>
                            <a:schemeClr val="tx1"/>
                          </a:solidFill>
                        </a:rPr>
                        <a:t>Enjoy drawing freely.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Engage in early mark making in various situations, such as role play, in the writing area, etc.  They may not give meaning to their marks at this stage. Start to notice letters and print in the environment; talk about what they can see and start to know that it has meaning. </a:t>
                      </a:r>
                    </a:p>
                  </a:txBody>
                  <a:tcPr marL="50748" marR="50748" marT="0" marB="0">
                    <a:solidFill>
                      <a:schemeClr val="accent1">
                        <a:lumMod val="40000"/>
                        <a:lumOff val="60000"/>
                      </a:schemeClr>
                    </a:solidFill>
                  </a:tcPr>
                </a:tc>
                <a:tc>
                  <a:txBody>
                    <a:bodyPr/>
                    <a:lstStyle/>
                    <a:p>
                      <a:r>
                        <a:rPr lang="en-GB" sz="1100" dirty="0">
                          <a:solidFill>
                            <a:schemeClr val="tx1"/>
                          </a:solidFill>
                        </a:rPr>
                        <a:t>Engage in mark making in various situations; they may start to make marks that look more like ‘writing’ and they may start to give meaning to the marks that they make. Notice letters and print in the environment and start to try to decode them or give them meaning. </a:t>
                      </a:r>
                    </a:p>
                    <a:p>
                      <a:endParaRPr lang="en-GB" sz="1100" dirty="0">
                        <a:solidFill>
                          <a:schemeClr val="tx1"/>
                        </a:solidFill>
                      </a:endParaRP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Use some of their print and letter knowledge in their early writing. For example: writing a pretend shopping list that starts at the top of the page; write ‘m’ for mummy Give meaning to the marks that they make in various situations.</a:t>
                      </a:r>
                    </a:p>
                    <a:p>
                      <a:endParaRPr lang="en-GB" dirty="0"/>
                    </a:p>
                  </a:txBody>
                  <a:tcPr marL="50748" marR="50748" marT="0" marB="0">
                    <a:solidFill>
                      <a:schemeClr val="accent2"/>
                    </a:solidFill>
                  </a:tcPr>
                </a:tc>
                <a:extLst>
                  <a:ext uri="{0D108BD9-81ED-4DB2-BD59-A6C34878D82A}">
                    <a16:rowId xmlns:a16="http://schemas.microsoft.com/office/drawing/2014/main" val="10001"/>
                  </a:ext>
                </a:extLst>
              </a:tr>
              <a:tr h="969070">
                <a:tc>
                  <a:txBody>
                    <a:bodyPr/>
                    <a:lstStyle/>
                    <a:p>
                      <a:r>
                        <a:rPr lang="en-GB" sz="1100" dirty="0">
                          <a:solidFill>
                            <a:schemeClr val="tx1"/>
                          </a:solidFill>
                        </a:rPr>
                        <a:t>Make marks on their picture to stand for their name. </a:t>
                      </a:r>
                    </a:p>
                  </a:txBody>
                  <a:tcPr marL="50748" marR="50748" marT="0" marB="0">
                    <a:solidFill>
                      <a:schemeClr val="accent2">
                        <a:lumMod val="20000"/>
                        <a:lumOff val="80000"/>
                      </a:schemeClr>
                    </a:solidFill>
                  </a:tcPr>
                </a:tc>
                <a:tc>
                  <a:txBody>
                    <a:bodyPr/>
                    <a:lstStyle/>
                    <a:p>
                      <a:r>
                        <a:rPr lang="en-GB" sz="1100" dirty="0">
                          <a:solidFill>
                            <a:schemeClr val="tx1"/>
                          </a:solidFill>
                        </a:rPr>
                        <a:t>Engage in activities that help children to recognise their name, e.g. finding their name card for the register</a:t>
                      </a: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Recognise their name; this may be hard if other children have the same initial letter as them, so encourage them to look at the shape/length of their name. Start to mark make their name; they may only do the initial letter at this stage. </a:t>
                      </a: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Write some or all of their name. Recognise their name. </a:t>
                      </a:r>
                    </a:p>
                    <a:p>
                      <a:endParaRPr lang="en-GB" sz="1100" dirty="0">
                        <a:solidFill>
                          <a:schemeClr val="tx1"/>
                        </a:solidFill>
                      </a:endParaRPr>
                    </a:p>
                  </a:txBody>
                  <a:tcPr marL="50748" marR="50748" marT="0" marB="0">
                    <a:solidFill>
                      <a:schemeClr val="accent2"/>
                    </a:solidFill>
                  </a:tcPr>
                </a:tc>
                <a:extLst>
                  <a:ext uri="{0D108BD9-81ED-4DB2-BD59-A6C34878D82A}">
                    <a16:rowId xmlns:a16="http://schemas.microsoft.com/office/drawing/2014/main" val="10002"/>
                  </a:ext>
                </a:extLst>
              </a:tr>
              <a:tr h="646047">
                <a:tc>
                  <a:txBody>
                    <a:bodyPr/>
                    <a:lstStyle/>
                    <a:p>
                      <a:r>
                        <a:rPr lang="en-GB" sz="1100" dirty="0">
                          <a:solidFill>
                            <a:schemeClr val="tx1"/>
                          </a:solidFill>
                        </a:rPr>
                        <a:t>Notice some print, such as the first letter of their name, a bus or door number, or a familiar logo. </a:t>
                      </a:r>
                    </a:p>
                  </a:txBody>
                  <a:tcPr marL="50748" marR="50748" marT="0" marB="0">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Engage in early mark making in various situations, such as role play, in the writing area, etc.  They may not give meaning to their marks at this stage. Can notice familiar signs, numbers, letters such as shop signs and number on buses when out on forest school.  </a:t>
                      </a:r>
                    </a:p>
                    <a:p>
                      <a:endParaRPr lang="en-GB" sz="1100" dirty="0">
                        <a:solidFill>
                          <a:schemeClr val="tx1"/>
                        </a:solidFill>
                      </a:endParaRPr>
                    </a:p>
                  </a:txBody>
                  <a:tcPr marL="50748" marR="50748" marT="0" marB="0">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Engage in mark making activities and start to give meaning to their marks. Their mark making may start to make marks that look more like ‘writing’ and they may be able to write some recognizable letters. </a:t>
                      </a:r>
                    </a:p>
                    <a:p>
                      <a:endParaRPr lang="en-GB" sz="1100" dirty="0">
                        <a:solidFill>
                          <a:schemeClr val="tx1"/>
                        </a:solidFill>
                      </a:endParaRPr>
                    </a:p>
                  </a:txBody>
                  <a:tcPr marL="50748" marR="50748" marT="0" marB="0">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Write some letters accurately</a:t>
                      </a:r>
                    </a:p>
                    <a:p>
                      <a:endParaRPr lang="en-GB" sz="1100" dirty="0">
                        <a:solidFill>
                          <a:schemeClr val="tx1"/>
                        </a:solidFill>
                      </a:endParaRPr>
                    </a:p>
                  </a:txBody>
                  <a:tcPr marL="50748" marR="50748" marT="0" marB="0">
                    <a:solidFill>
                      <a:schemeClr val="accent2"/>
                    </a:solidFill>
                  </a:tcPr>
                </a:tc>
                <a:extLst>
                  <a:ext uri="{0D108BD9-81ED-4DB2-BD59-A6C34878D82A}">
                    <a16:rowId xmlns:a16="http://schemas.microsoft.com/office/drawing/2014/main" val="10003"/>
                  </a:ext>
                </a:extLst>
              </a:tr>
            </a:tbl>
          </a:graphicData>
        </a:graphic>
      </p:graphicFrame>
      <p:sp>
        <p:nvSpPr>
          <p:cNvPr id="2" name="TextBox 1"/>
          <p:cNvSpPr txBox="1"/>
          <p:nvPr/>
        </p:nvSpPr>
        <p:spPr>
          <a:xfrm>
            <a:off x="848109" y="552976"/>
            <a:ext cx="11099852" cy="400110"/>
          </a:xfrm>
          <a:prstGeom prst="rect">
            <a:avLst/>
          </a:prstGeom>
          <a:noFill/>
        </p:spPr>
        <p:txBody>
          <a:bodyPr wrap="square" rtlCol="0">
            <a:spAutoFit/>
          </a:bodyPr>
          <a:lstStyle/>
          <a:p>
            <a:r>
              <a:rPr lang="en-GB" sz="2000" dirty="0"/>
              <a:t>EYFS Nursery - Literacy   Nursery to Reception End Points</a:t>
            </a:r>
          </a:p>
        </p:txBody>
      </p:sp>
    </p:spTree>
    <p:extLst>
      <p:ext uri="{BB962C8B-B14F-4D97-AF65-F5344CB8AC3E}">
        <p14:creationId xmlns:p14="http://schemas.microsoft.com/office/powerpoint/2010/main" val="3863291375"/>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eee6f687-db9d-41b6-aba5-c46f761bf10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D9A9CE46ECC6341A9E3377F93B873AB" ma:contentTypeVersion="17" ma:contentTypeDescription="Create a new document." ma:contentTypeScope="" ma:versionID="9102b951449e789dd5a859b4571c5e5c">
  <xsd:schema xmlns:xsd="http://www.w3.org/2001/XMLSchema" xmlns:xs="http://www.w3.org/2001/XMLSchema" xmlns:p="http://schemas.microsoft.com/office/2006/metadata/properties" xmlns:ns3="eee6f687-db9d-41b6-aba5-c46f761bf107" xmlns:ns4="8983ff40-f3b1-450c-b94f-5ecaad7c00aa" targetNamespace="http://schemas.microsoft.com/office/2006/metadata/properties" ma:root="true" ma:fieldsID="b9c123721ee0f93f902aa2af837a2bb5" ns3:_="" ns4:_="">
    <xsd:import namespace="eee6f687-db9d-41b6-aba5-c46f761bf107"/>
    <xsd:import namespace="8983ff40-f3b1-450c-b94f-5ecaad7c00aa"/>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_activity" minOccurs="0"/>
                <xsd:element ref="ns3:MediaServiceObjectDetectorVersions" minOccurs="0"/>
                <xsd:element ref="ns3:MediaLengthInSecond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e6f687-db9d-41b6-aba5-c46f761bf1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83ff40-f3b1-450c-b94f-5ecaad7c00a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4C319BF-D8E7-45BA-A62A-F15A857FA9FA}">
  <ds:schemaRefs>
    <ds:schemaRef ds:uri="http://schemas.microsoft.com/office/2006/documentManagement/types"/>
    <ds:schemaRef ds:uri="http://purl.org/dc/elements/1.1/"/>
    <ds:schemaRef ds:uri="http://www.w3.org/XML/1998/namespace"/>
    <ds:schemaRef ds:uri="http://schemas.microsoft.com/office/2006/metadata/properties"/>
    <ds:schemaRef ds:uri="http://schemas.microsoft.com/office/infopath/2007/PartnerControls"/>
    <ds:schemaRef ds:uri="8983ff40-f3b1-450c-b94f-5ecaad7c00aa"/>
    <ds:schemaRef ds:uri="http://schemas.openxmlformats.org/package/2006/metadata/core-properties"/>
    <ds:schemaRef ds:uri="eee6f687-db9d-41b6-aba5-c46f761bf107"/>
    <ds:schemaRef ds:uri="http://purl.org/dc/dcmitype/"/>
    <ds:schemaRef ds:uri="http://purl.org/dc/terms/"/>
  </ds:schemaRefs>
</ds:datastoreItem>
</file>

<file path=customXml/itemProps2.xml><?xml version="1.0" encoding="utf-8"?>
<ds:datastoreItem xmlns:ds="http://schemas.openxmlformats.org/officeDocument/2006/customXml" ds:itemID="{E02881E4-F286-406B-8D93-FDE9701915C3}">
  <ds:schemaRefs>
    <ds:schemaRef ds:uri="http://schemas.microsoft.com/sharepoint/v3/contenttype/forms"/>
  </ds:schemaRefs>
</ds:datastoreItem>
</file>

<file path=customXml/itemProps3.xml><?xml version="1.0" encoding="utf-8"?>
<ds:datastoreItem xmlns:ds="http://schemas.openxmlformats.org/officeDocument/2006/customXml" ds:itemID="{7F3AD5EF-9D57-4618-917F-E3CCDBBF0C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e6f687-db9d-41b6-aba5-c46f761bf107"/>
    <ds:schemaRef ds:uri="8983ff40-f3b1-450c-b94f-5ecaad7c00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1857</TotalTime>
  <Words>7481</Words>
  <Application>Microsoft Office PowerPoint</Application>
  <PresentationFormat>Widescreen</PresentationFormat>
  <Paragraphs>370</Paragraphs>
  <Slides>13</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Calibri</vt:lpstr>
      <vt:lpstr>Gill Sans MT</vt:lpstr>
      <vt:lpstr>Wingdings 2</vt:lpstr>
      <vt:lpstr>Dividend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ian armitage</dc:creator>
  <cp:lastModifiedBy>Lucy James</cp:lastModifiedBy>
  <cp:revision>108</cp:revision>
  <dcterms:created xsi:type="dcterms:W3CDTF">2024-12-03T21:35:03Z</dcterms:created>
  <dcterms:modified xsi:type="dcterms:W3CDTF">2026-06-15T12:55:46Z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0x0101004D9A9CE46ECC6341A9E3377F93B873AB</vt:lpwstr>
  </property>
</Properties>
</file>